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sldIdLst>
    <p:sldId id="289" r:id="rId5"/>
    <p:sldId id="257" r:id="rId6"/>
    <p:sldId id="256" r:id="rId7"/>
    <p:sldId id="276" r:id="rId8"/>
    <p:sldId id="281" r:id="rId9"/>
    <p:sldId id="288" r:id="rId10"/>
  </p:sldIdLst>
  <p:sldSz cx="12192000" cy="6858000"/>
  <p:notesSz cx="6797675" cy="98742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CCFF"/>
    <a:srgbClr val="6699FF"/>
    <a:srgbClr val="FF5050"/>
    <a:srgbClr val="990099"/>
    <a:srgbClr val="FF00FF"/>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2" d="100"/>
          <a:sy n="82" d="100"/>
        </p:scale>
        <p:origin x="691"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iona Watson" userId="S::fiona.watson@whptrust.org::20bf228e-f9e2-466b-859a-255b92fedd17" providerId="AD" clId="Web-{B5E78463-E573-4E73-8C45-797094CDD1EE}"/>
  </pc:docChgLst>
  <pc:docChgLst>
    <pc:chgData name="Fiona Watson" userId="S::fiona.watson@whptrust.org::20bf228e-f9e2-466b-859a-255b92fedd17" providerId="AD" clId="Web-{B6873DA3-3FB6-45B6-A158-9E4AD4CA3CED}"/>
  </pc:docChgLst>
  <pc:docChgLst>
    <pc:chgData name="Fiona Watson" userId="S::fiona.watson@whptrust.org::20bf228e-f9e2-466b-859a-255b92fedd17" providerId="AD" clId="Web-{B190F583-AF3D-4CDF-89BC-9566B74F27D9}"/>
  </pc:docChgLst>
  <pc:docChgLst>
    <pc:chgData name="Fiona Watson" userId="S::fiona.watson@whptrust.org::20bf228e-f9e2-466b-859a-255b92fedd17" providerId="AD" clId="Web-{94F5BFAB-B11C-4388-94AB-87C1C205B0B3}"/>
  </pc:docChgLst>
  <pc:docChgLst>
    <pc:chgData name="Annwen Mellors" userId="73a22b69-6736-4883-9e5f-387dbd7b8037" providerId="ADAL" clId="{18B4CE6E-194E-424E-93DF-5B50B3C67850}"/>
  </pc:docChgLst>
  <pc:docChgLst>
    <pc:chgData name="Fiona Watson" userId="S::fiona.watson@whptrust.org::20bf228e-f9e2-466b-859a-255b92fedd17" providerId="AD" clId="Web-{9244B7A5-58FE-477A-B5EF-FC1F45F368CF}"/>
  </pc:docChgLst>
  <pc:docChgLst>
    <pc:chgData name="Fiona Watson" userId="20bf228e-f9e2-466b-859a-255b92fedd17" providerId="ADAL" clId="{1DECCF35-5C19-4C72-98D1-9EA376CE4BB9}"/>
  </pc:docChgLst>
  <pc:docChgLst>
    <pc:chgData name="Fiona Watson" userId="20bf228e-f9e2-466b-859a-255b92fedd17" providerId="ADAL" clId="{D3B4D4C8-1AA5-435B-87C0-B5B564BD1CBB}"/>
    <pc:docChg chg="delSld modSld">
      <pc:chgData name="Fiona Watson" userId="20bf228e-f9e2-466b-859a-255b92fedd17" providerId="ADAL" clId="{D3B4D4C8-1AA5-435B-87C0-B5B564BD1CBB}" dt="2025-01-29T09:30:18.351" v="3" actId="20577"/>
      <pc:docMkLst>
        <pc:docMk/>
      </pc:docMkLst>
      <pc:sldChg chg="del">
        <pc:chgData name="Fiona Watson" userId="20bf228e-f9e2-466b-859a-255b92fedd17" providerId="ADAL" clId="{D3B4D4C8-1AA5-435B-87C0-B5B564BD1CBB}" dt="2025-01-29T09:28:53.730" v="0" actId="2696"/>
        <pc:sldMkLst>
          <pc:docMk/>
          <pc:sldMk cId="1545533062" sldId="282"/>
        </pc:sldMkLst>
      </pc:sldChg>
      <pc:sldChg chg="del">
        <pc:chgData name="Fiona Watson" userId="20bf228e-f9e2-466b-859a-255b92fedd17" providerId="ADAL" clId="{D3B4D4C8-1AA5-435B-87C0-B5B564BD1CBB}" dt="2025-01-29T09:29:49.581" v="1" actId="2696"/>
        <pc:sldMkLst>
          <pc:docMk/>
          <pc:sldMk cId="351529982" sldId="286"/>
        </pc:sldMkLst>
      </pc:sldChg>
      <pc:sldChg chg="del">
        <pc:chgData name="Fiona Watson" userId="20bf228e-f9e2-466b-859a-255b92fedd17" providerId="ADAL" clId="{D3B4D4C8-1AA5-435B-87C0-B5B564BD1CBB}" dt="2025-01-29T09:30:13.436" v="2" actId="2696"/>
        <pc:sldMkLst>
          <pc:docMk/>
          <pc:sldMk cId="3077897348" sldId="287"/>
        </pc:sldMkLst>
      </pc:sldChg>
      <pc:sldChg chg="modSp">
        <pc:chgData name="Fiona Watson" userId="20bf228e-f9e2-466b-859a-255b92fedd17" providerId="ADAL" clId="{D3B4D4C8-1AA5-435B-87C0-B5B564BD1CBB}" dt="2025-01-29T09:30:18.351" v="3" actId="20577"/>
        <pc:sldMkLst>
          <pc:docMk/>
          <pc:sldMk cId="3330346325" sldId="288"/>
        </pc:sldMkLst>
        <pc:spChg chg="mod">
          <ac:chgData name="Fiona Watson" userId="20bf228e-f9e2-466b-859a-255b92fedd17" providerId="ADAL" clId="{D3B4D4C8-1AA5-435B-87C0-B5B564BD1CBB}" dt="2025-01-29T09:30:18.351" v="3" actId="20577"/>
          <ac:spMkLst>
            <pc:docMk/>
            <pc:sldMk cId="3330346325" sldId="288"/>
            <ac:spMk id="6" creationId="{C101A4C2-D2DE-45E3-9751-7D7042C443FA}"/>
          </ac:spMkLst>
        </pc:spChg>
      </pc:sldChg>
    </pc:docChg>
  </pc:docChgLst>
  <pc:docChgLst>
    <pc:chgData name="Fiona Watson" userId="S::fiona.watson@whptrust.org::20bf228e-f9e2-466b-859a-255b92fedd17" providerId="AD" clId="Web-{B8074735-B327-4A72-836A-3CF2828DAFB6}"/>
  </pc:docChgLst>
  <pc:docChgLst>
    <pc:chgData name="Fiona Watson" userId="S::fiona.watson@whptrust.org::20bf228e-f9e2-466b-859a-255b92fedd17" providerId="AD" clId="Web-{274DFF4A-8B26-484B-8AF1-8D84F10F9171}"/>
  </pc:docChgLst>
  <pc:docChgLst>
    <pc:chgData name="Fiona Watson" userId="S::fiona.watson@whptrust.org::20bf228e-f9e2-466b-859a-255b92fedd17" providerId="AD" clId="Web-{3CA6B4B2-4C40-4796-9058-0BCB38F8AB95}"/>
  </pc:docChgLst>
  <pc:docChgLst>
    <pc:chgData name="Fiona Watson" userId="S::fiona.watson@whptrust.org::20bf228e-f9e2-466b-859a-255b92fedd17" providerId="AD" clId="Web-{67BDCD8D-313B-4917-B6FE-65CBE4EE6B6F}"/>
  </pc:docChgLst>
  <pc:docChgLst>
    <pc:chgData name="Fiona Watson" userId="S::fiona.watson@whptrust.org::20bf228e-f9e2-466b-859a-255b92fedd17" providerId="AD" clId="Web-{3BE8D95F-7A42-468A-94A7-3C026FBD7030}"/>
  </pc:docChgLst>
  <pc:docChgLst>
    <pc:chgData name="Fiona Watson" userId="S::fiona.watson@whptrust.org::20bf228e-f9e2-466b-859a-255b92fedd17" providerId="AD" clId="Web-{55154841-DCC6-447C-BDF9-921F00CB3847}"/>
  </pc:docChgLst>
  <pc:docChgLst>
    <pc:chgData name="Annwen Mellors" userId="73a22b69-6736-4883-9e5f-387dbd7b8037" providerId="ADAL" clId="{F6A28955-31D3-42A5-8D12-8774CAE37D78}"/>
  </pc:docChgLst>
  <pc:docChgLst>
    <pc:chgData name="Fiona Watson" userId="20bf228e-f9e2-466b-859a-255b92fedd17" providerId="ADAL" clId="{84F3BC31-30F0-4200-87F0-78F2AF301D32}"/>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53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5300"/>
          </a:xfrm>
          <a:prstGeom prst="rect">
            <a:avLst/>
          </a:prstGeom>
        </p:spPr>
        <p:txBody>
          <a:bodyPr vert="horz" lIns="91440" tIns="45720" rIns="91440" bIns="45720" rtlCol="0"/>
          <a:lstStyle>
            <a:lvl1pPr algn="r">
              <a:defRPr sz="1200"/>
            </a:lvl1pPr>
          </a:lstStyle>
          <a:p>
            <a:fld id="{2CB6EC52-C3E0-4DA3-BAE5-501F33773F5A}" type="datetimeFigureOut">
              <a:rPr lang="en-GB" smtClean="0"/>
              <a:t>29/01/2025</a:t>
            </a:fld>
            <a:endParaRPr lang="en-GB"/>
          </a:p>
        </p:txBody>
      </p:sp>
      <p:sp>
        <p:nvSpPr>
          <p:cNvPr id="4" name="Slide Image Placeholder 3"/>
          <p:cNvSpPr>
            <a:spLocks noGrp="1" noRot="1" noChangeAspect="1"/>
          </p:cNvSpPr>
          <p:nvPr>
            <p:ph type="sldImg" idx="2"/>
          </p:nvPr>
        </p:nvSpPr>
        <p:spPr>
          <a:xfrm>
            <a:off x="438150" y="1235075"/>
            <a:ext cx="5921375" cy="3332163"/>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51388"/>
            <a:ext cx="5438775" cy="388937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378950"/>
            <a:ext cx="2946400" cy="4953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378950"/>
            <a:ext cx="2946400" cy="495300"/>
          </a:xfrm>
          <a:prstGeom prst="rect">
            <a:avLst/>
          </a:prstGeom>
        </p:spPr>
        <p:txBody>
          <a:bodyPr vert="horz" lIns="91440" tIns="45720" rIns="91440" bIns="45720" rtlCol="0" anchor="b"/>
          <a:lstStyle>
            <a:lvl1pPr algn="r">
              <a:defRPr sz="1200"/>
            </a:lvl1pPr>
          </a:lstStyle>
          <a:p>
            <a:fld id="{596DD0E4-910B-4FDA-ABA6-9F4BAF99654D}" type="slidenum">
              <a:rPr lang="en-GB" smtClean="0"/>
              <a:t>‹#›</a:t>
            </a:fld>
            <a:endParaRPr lang="en-GB"/>
          </a:p>
        </p:txBody>
      </p:sp>
    </p:spTree>
    <p:extLst>
      <p:ext uri="{BB962C8B-B14F-4D97-AF65-F5344CB8AC3E}">
        <p14:creationId xmlns:p14="http://schemas.microsoft.com/office/powerpoint/2010/main" val="21676263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AC12044-A490-49C1-8488-65E71318C727}" type="slidenum">
              <a:rPr lang="en-GB" smtClean="0"/>
              <a:t>4</a:t>
            </a:fld>
            <a:endParaRPr lang="en-GB"/>
          </a:p>
        </p:txBody>
      </p:sp>
    </p:spTree>
    <p:extLst>
      <p:ext uri="{BB962C8B-B14F-4D97-AF65-F5344CB8AC3E}">
        <p14:creationId xmlns:p14="http://schemas.microsoft.com/office/powerpoint/2010/main" val="27516120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96DD0E4-910B-4FDA-ABA6-9F4BAF99654D}" type="slidenum">
              <a:rPr lang="en-GB" smtClean="0"/>
              <a:t>6</a:t>
            </a:fld>
            <a:endParaRPr lang="en-GB"/>
          </a:p>
        </p:txBody>
      </p:sp>
    </p:spTree>
    <p:extLst>
      <p:ext uri="{BB962C8B-B14F-4D97-AF65-F5344CB8AC3E}">
        <p14:creationId xmlns:p14="http://schemas.microsoft.com/office/powerpoint/2010/main" val="17970554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6CCC6B82-ECB7-4A9A-861A-D62969CBAD86}" type="datetimeFigureOut">
              <a:rPr lang="en-GB" smtClean="0"/>
              <a:t>29/01/2025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D92497-C9A6-4B88-9F40-6384246E56C9}" type="slidenum">
              <a:rPr lang="en-GB" smtClean="0"/>
              <a:t>‹#›</a:t>
            </a:fld>
            <a:endParaRPr lang="en-GB"/>
          </a:p>
        </p:txBody>
      </p:sp>
    </p:spTree>
    <p:extLst>
      <p:ext uri="{BB962C8B-B14F-4D97-AF65-F5344CB8AC3E}">
        <p14:creationId xmlns:p14="http://schemas.microsoft.com/office/powerpoint/2010/main" val="13463689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CCC6B82-ECB7-4A9A-861A-D62969CBAD86}" type="datetimeFigureOut">
              <a:rPr lang="en-GB" smtClean="0"/>
              <a:t>29/01/2025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D92497-C9A6-4B88-9F40-6384246E56C9}" type="slidenum">
              <a:rPr lang="en-GB" smtClean="0"/>
              <a:t>‹#›</a:t>
            </a:fld>
            <a:endParaRPr lang="en-GB"/>
          </a:p>
        </p:txBody>
      </p:sp>
    </p:spTree>
    <p:extLst>
      <p:ext uri="{BB962C8B-B14F-4D97-AF65-F5344CB8AC3E}">
        <p14:creationId xmlns:p14="http://schemas.microsoft.com/office/powerpoint/2010/main" val="14650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CCC6B82-ECB7-4A9A-861A-D62969CBAD86}" type="datetimeFigureOut">
              <a:rPr lang="en-GB" smtClean="0"/>
              <a:t>29/01/2025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D92497-C9A6-4B88-9F40-6384246E56C9}" type="slidenum">
              <a:rPr lang="en-GB" smtClean="0"/>
              <a:t>‹#›</a:t>
            </a:fld>
            <a:endParaRPr lang="en-GB"/>
          </a:p>
        </p:txBody>
      </p:sp>
    </p:spTree>
    <p:extLst>
      <p:ext uri="{BB962C8B-B14F-4D97-AF65-F5344CB8AC3E}">
        <p14:creationId xmlns:p14="http://schemas.microsoft.com/office/powerpoint/2010/main" val="1018003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CCC6B82-ECB7-4A9A-861A-D62969CBAD86}" type="datetimeFigureOut">
              <a:rPr lang="en-GB" smtClean="0"/>
              <a:t>29/01/2025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D92497-C9A6-4B88-9F40-6384246E56C9}" type="slidenum">
              <a:rPr lang="en-GB" smtClean="0"/>
              <a:t>‹#›</a:t>
            </a:fld>
            <a:endParaRPr lang="en-GB"/>
          </a:p>
        </p:txBody>
      </p:sp>
    </p:spTree>
    <p:extLst>
      <p:ext uri="{BB962C8B-B14F-4D97-AF65-F5344CB8AC3E}">
        <p14:creationId xmlns:p14="http://schemas.microsoft.com/office/powerpoint/2010/main" val="7103287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CCC6B82-ECB7-4A9A-861A-D62969CBAD86}" type="datetimeFigureOut">
              <a:rPr lang="en-GB" smtClean="0"/>
              <a:t>29/01/2025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D92497-C9A6-4B88-9F40-6384246E56C9}" type="slidenum">
              <a:rPr lang="en-GB" smtClean="0"/>
              <a:t>‹#›</a:t>
            </a:fld>
            <a:endParaRPr lang="en-GB"/>
          </a:p>
        </p:txBody>
      </p:sp>
    </p:spTree>
    <p:extLst>
      <p:ext uri="{BB962C8B-B14F-4D97-AF65-F5344CB8AC3E}">
        <p14:creationId xmlns:p14="http://schemas.microsoft.com/office/powerpoint/2010/main" val="15492867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6CCC6B82-ECB7-4A9A-861A-D62969CBAD86}" type="datetimeFigureOut">
              <a:rPr lang="en-GB" smtClean="0"/>
              <a:t>29/01/2025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D92497-C9A6-4B88-9F40-6384246E56C9}" type="slidenum">
              <a:rPr lang="en-GB" smtClean="0"/>
              <a:t>‹#›</a:t>
            </a:fld>
            <a:endParaRPr lang="en-GB"/>
          </a:p>
        </p:txBody>
      </p:sp>
    </p:spTree>
    <p:extLst>
      <p:ext uri="{BB962C8B-B14F-4D97-AF65-F5344CB8AC3E}">
        <p14:creationId xmlns:p14="http://schemas.microsoft.com/office/powerpoint/2010/main" val="1138948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6CCC6B82-ECB7-4A9A-861A-D62969CBAD86}" type="datetimeFigureOut">
              <a:rPr lang="en-GB" smtClean="0"/>
              <a:t>29/01/2025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0D92497-C9A6-4B88-9F40-6384246E56C9}" type="slidenum">
              <a:rPr lang="en-GB" smtClean="0"/>
              <a:t>‹#›</a:t>
            </a:fld>
            <a:endParaRPr lang="en-GB"/>
          </a:p>
        </p:txBody>
      </p:sp>
    </p:spTree>
    <p:extLst>
      <p:ext uri="{BB962C8B-B14F-4D97-AF65-F5344CB8AC3E}">
        <p14:creationId xmlns:p14="http://schemas.microsoft.com/office/powerpoint/2010/main" val="21267566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6CCC6B82-ECB7-4A9A-861A-D62969CBAD86}" type="datetimeFigureOut">
              <a:rPr lang="en-GB" smtClean="0"/>
              <a:t>29/01/2025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0D92497-C9A6-4B88-9F40-6384246E56C9}" type="slidenum">
              <a:rPr lang="en-GB" smtClean="0"/>
              <a:t>‹#›</a:t>
            </a:fld>
            <a:endParaRPr lang="en-GB"/>
          </a:p>
        </p:txBody>
      </p:sp>
    </p:spTree>
    <p:extLst>
      <p:ext uri="{BB962C8B-B14F-4D97-AF65-F5344CB8AC3E}">
        <p14:creationId xmlns:p14="http://schemas.microsoft.com/office/powerpoint/2010/main" val="3627445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CC6B82-ECB7-4A9A-861A-D62969CBAD86}" type="datetimeFigureOut">
              <a:rPr lang="en-GB" smtClean="0"/>
              <a:t>29/01/2025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0D92497-C9A6-4B88-9F40-6384246E56C9}" type="slidenum">
              <a:rPr lang="en-GB" smtClean="0"/>
              <a:t>‹#›</a:t>
            </a:fld>
            <a:endParaRPr lang="en-GB"/>
          </a:p>
        </p:txBody>
      </p:sp>
    </p:spTree>
    <p:extLst>
      <p:ext uri="{BB962C8B-B14F-4D97-AF65-F5344CB8AC3E}">
        <p14:creationId xmlns:p14="http://schemas.microsoft.com/office/powerpoint/2010/main" val="24054292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CCC6B82-ECB7-4A9A-861A-D62969CBAD86}" type="datetimeFigureOut">
              <a:rPr lang="en-GB" smtClean="0"/>
              <a:t>29/01/2025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D92497-C9A6-4B88-9F40-6384246E56C9}" type="slidenum">
              <a:rPr lang="en-GB" smtClean="0"/>
              <a:t>‹#›</a:t>
            </a:fld>
            <a:endParaRPr lang="en-GB"/>
          </a:p>
        </p:txBody>
      </p:sp>
    </p:spTree>
    <p:extLst>
      <p:ext uri="{BB962C8B-B14F-4D97-AF65-F5344CB8AC3E}">
        <p14:creationId xmlns:p14="http://schemas.microsoft.com/office/powerpoint/2010/main" val="26048956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CCC6B82-ECB7-4A9A-861A-D62969CBAD86}" type="datetimeFigureOut">
              <a:rPr lang="en-GB" smtClean="0"/>
              <a:t>29/01/2025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D92497-C9A6-4B88-9F40-6384246E56C9}" type="slidenum">
              <a:rPr lang="en-GB" smtClean="0"/>
              <a:t>‹#›</a:t>
            </a:fld>
            <a:endParaRPr lang="en-GB"/>
          </a:p>
        </p:txBody>
      </p:sp>
    </p:spTree>
    <p:extLst>
      <p:ext uri="{BB962C8B-B14F-4D97-AF65-F5344CB8AC3E}">
        <p14:creationId xmlns:p14="http://schemas.microsoft.com/office/powerpoint/2010/main" val="15249895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CC6B82-ECB7-4A9A-861A-D62969CBAD86}" type="datetimeFigureOut">
              <a:rPr lang="en-GB" smtClean="0"/>
              <a:t>29/01/2025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D92497-C9A6-4B88-9F40-6384246E56C9}" type="slidenum">
              <a:rPr lang="en-GB" smtClean="0"/>
              <a:t>‹#›</a:t>
            </a:fld>
            <a:endParaRPr lang="en-GB"/>
          </a:p>
        </p:txBody>
      </p:sp>
    </p:spTree>
    <p:extLst>
      <p:ext uri="{BB962C8B-B14F-4D97-AF65-F5344CB8AC3E}">
        <p14:creationId xmlns:p14="http://schemas.microsoft.com/office/powerpoint/2010/main" val="5401292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4F0CB1-E48F-4C5D-A6AC-61E96513126E}"/>
              </a:ext>
            </a:extLst>
          </p:cNvPr>
          <p:cNvSpPr>
            <a:spLocks noGrp="1"/>
          </p:cNvSpPr>
          <p:nvPr>
            <p:ph type="ctrTitle"/>
          </p:nvPr>
        </p:nvSpPr>
        <p:spPr/>
        <p:txBody>
          <a:bodyPr/>
          <a:lstStyle/>
          <a:p>
            <a:r>
              <a:rPr lang="en-GB" dirty="0">
                <a:cs typeface="Calibri Light"/>
              </a:rPr>
              <a:t>KS3 and 4 Religious Studies at Alderman White</a:t>
            </a:r>
            <a:endParaRPr lang="en-GB" dirty="0"/>
          </a:p>
        </p:txBody>
      </p:sp>
      <p:sp>
        <p:nvSpPr>
          <p:cNvPr id="3" name="Subtitle 2">
            <a:extLst>
              <a:ext uri="{FF2B5EF4-FFF2-40B4-BE49-F238E27FC236}">
                <a16:creationId xmlns:a16="http://schemas.microsoft.com/office/drawing/2014/main" id="{8D5A1B31-5278-4A41-BF67-2F6962FC61DE}"/>
              </a:ext>
            </a:extLst>
          </p:cNvPr>
          <p:cNvSpPr>
            <a:spLocks noGrp="1"/>
          </p:cNvSpPr>
          <p:nvPr>
            <p:ph type="subTitle" idx="1"/>
          </p:nvPr>
        </p:nvSpPr>
        <p:spPr/>
        <p:txBody>
          <a:bodyPr vert="horz" lIns="91440" tIns="45720" rIns="91440" bIns="45720" rtlCol="0" anchor="t">
            <a:normAutofit/>
          </a:bodyPr>
          <a:lstStyle/>
          <a:p>
            <a:endParaRPr lang="en-GB"/>
          </a:p>
          <a:p>
            <a:endParaRPr lang="en-GB">
              <a:cs typeface="Calibri"/>
            </a:endParaRPr>
          </a:p>
        </p:txBody>
      </p:sp>
      <p:pic>
        <p:nvPicPr>
          <p:cNvPr id="4" name="Picture 3" descr="World Religions">
            <a:extLst>
              <a:ext uri="{FF2B5EF4-FFF2-40B4-BE49-F238E27FC236}">
                <a16:creationId xmlns:a16="http://schemas.microsoft.com/office/drawing/2014/main" id="{138B078A-00B9-422E-94A8-FB3C0057680A}"/>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607003" y="3764980"/>
            <a:ext cx="1924050" cy="2369820"/>
          </a:xfrm>
          <a:prstGeom prst="rect">
            <a:avLst/>
          </a:prstGeom>
          <a:noFill/>
          <a:ln>
            <a:noFill/>
          </a:ln>
        </p:spPr>
      </p:pic>
      <p:pic>
        <p:nvPicPr>
          <p:cNvPr id="5" name="Picture 4" descr="Religious Studies">
            <a:extLst>
              <a:ext uri="{FF2B5EF4-FFF2-40B4-BE49-F238E27FC236}">
                <a16:creationId xmlns:a16="http://schemas.microsoft.com/office/drawing/2014/main" id="{CF5F3B3D-7B91-47EE-ACA7-6497099C1C9E}"/>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10878" y="3764980"/>
            <a:ext cx="3540125" cy="2202180"/>
          </a:xfrm>
          <a:prstGeom prst="rect">
            <a:avLst/>
          </a:prstGeom>
          <a:noFill/>
          <a:ln>
            <a:noFill/>
          </a:ln>
        </p:spPr>
      </p:pic>
      <p:pic>
        <p:nvPicPr>
          <p:cNvPr id="6" name="Picture 5">
            <a:extLst>
              <a:ext uri="{FF2B5EF4-FFF2-40B4-BE49-F238E27FC236}">
                <a16:creationId xmlns:a16="http://schemas.microsoft.com/office/drawing/2014/main" id="{70B8B2EB-DDA7-4884-9D92-19121EB9FE99}"/>
              </a:ext>
            </a:extLst>
          </p:cNvPr>
          <p:cNvPicPr>
            <a:picLocks noChangeAspect="1"/>
          </p:cNvPicPr>
          <p:nvPr/>
        </p:nvPicPr>
        <p:blipFill>
          <a:blip r:embed="rId4"/>
          <a:stretch>
            <a:fillRect/>
          </a:stretch>
        </p:blipFill>
        <p:spPr>
          <a:xfrm>
            <a:off x="179614" y="88392"/>
            <a:ext cx="1905000" cy="1905000"/>
          </a:xfrm>
          <a:prstGeom prst="rect">
            <a:avLst/>
          </a:prstGeom>
        </p:spPr>
      </p:pic>
      <p:pic>
        <p:nvPicPr>
          <p:cNvPr id="7" name="Picture 6">
            <a:extLst>
              <a:ext uri="{FF2B5EF4-FFF2-40B4-BE49-F238E27FC236}">
                <a16:creationId xmlns:a16="http://schemas.microsoft.com/office/drawing/2014/main" id="{F351971B-21D6-41D5-9F8C-987DA4608762}"/>
              </a:ext>
            </a:extLst>
          </p:cNvPr>
          <p:cNvPicPr>
            <a:picLocks noChangeAspect="1"/>
          </p:cNvPicPr>
          <p:nvPr/>
        </p:nvPicPr>
        <p:blipFill>
          <a:blip r:embed="rId4"/>
          <a:stretch>
            <a:fillRect/>
          </a:stretch>
        </p:blipFill>
        <p:spPr>
          <a:xfrm>
            <a:off x="10107386" y="123826"/>
            <a:ext cx="1905000" cy="1905000"/>
          </a:xfrm>
          <a:prstGeom prst="rect">
            <a:avLst/>
          </a:prstGeom>
        </p:spPr>
      </p:pic>
    </p:spTree>
    <p:extLst>
      <p:ext uri="{BB962C8B-B14F-4D97-AF65-F5344CB8AC3E}">
        <p14:creationId xmlns:p14="http://schemas.microsoft.com/office/powerpoint/2010/main" val="31869559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657302307"/>
              </p:ext>
            </p:extLst>
          </p:nvPr>
        </p:nvGraphicFramePr>
        <p:xfrm>
          <a:off x="425002" y="1363610"/>
          <a:ext cx="11346288" cy="5241964"/>
        </p:xfrm>
        <a:graphic>
          <a:graphicData uri="http://schemas.openxmlformats.org/drawingml/2006/table">
            <a:tbl>
              <a:tblPr firstRow="1" bandRow="1">
                <a:tableStyleId>{5940675A-B579-460E-94D1-54222C63F5DA}</a:tableStyleId>
              </a:tblPr>
              <a:tblGrid>
                <a:gridCol w="3782096">
                  <a:extLst>
                    <a:ext uri="{9D8B030D-6E8A-4147-A177-3AD203B41FA5}">
                      <a16:colId xmlns:a16="http://schemas.microsoft.com/office/drawing/2014/main" val="20000"/>
                    </a:ext>
                  </a:extLst>
                </a:gridCol>
                <a:gridCol w="3782096">
                  <a:extLst>
                    <a:ext uri="{9D8B030D-6E8A-4147-A177-3AD203B41FA5}">
                      <a16:colId xmlns:a16="http://schemas.microsoft.com/office/drawing/2014/main" val="20001"/>
                    </a:ext>
                  </a:extLst>
                </a:gridCol>
                <a:gridCol w="3782096">
                  <a:extLst>
                    <a:ext uri="{9D8B030D-6E8A-4147-A177-3AD203B41FA5}">
                      <a16:colId xmlns:a16="http://schemas.microsoft.com/office/drawing/2014/main" val="20002"/>
                    </a:ext>
                  </a:extLst>
                </a:gridCol>
              </a:tblGrid>
              <a:tr h="370840">
                <a:tc>
                  <a:txBody>
                    <a:bodyPr/>
                    <a:lstStyle/>
                    <a:p>
                      <a:pPr algn="ctr"/>
                      <a:r>
                        <a:rPr lang="en-GB" sz="1800" b="1"/>
                        <a:t>A- Know about and understand</a:t>
                      </a:r>
                      <a:r>
                        <a:rPr lang="en-GB" sz="1800" b="1" baseline="0"/>
                        <a:t> religions and world views</a:t>
                      </a:r>
                      <a:endParaRPr lang="en-GB" sz="1800" b="1"/>
                    </a:p>
                  </a:txBody>
                  <a:tcPr>
                    <a:solidFill>
                      <a:schemeClr val="accent4">
                        <a:lumMod val="40000"/>
                        <a:lumOff val="60000"/>
                      </a:schemeClr>
                    </a:solidFill>
                  </a:tcPr>
                </a:tc>
                <a:tc>
                  <a:txBody>
                    <a:bodyPr/>
                    <a:lstStyle/>
                    <a:p>
                      <a:pPr algn="ctr"/>
                      <a:r>
                        <a:rPr lang="en-GB" sz="1800" b="1"/>
                        <a:t>B- Express ideas</a:t>
                      </a:r>
                      <a:r>
                        <a:rPr lang="en-GB" sz="1800" b="1" baseline="0"/>
                        <a:t> and insights into religions and world views</a:t>
                      </a:r>
                      <a:endParaRPr lang="en-GB" sz="1800" b="1"/>
                    </a:p>
                  </a:txBody>
                  <a:tcPr>
                    <a:solidFill>
                      <a:schemeClr val="accent6">
                        <a:lumMod val="60000"/>
                        <a:lumOff val="40000"/>
                      </a:schemeClr>
                    </a:solidFill>
                  </a:tcPr>
                </a:tc>
                <a:tc>
                  <a:txBody>
                    <a:bodyPr/>
                    <a:lstStyle/>
                    <a:p>
                      <a:pPr algn="ctr"/>
                      <a:r>
                        <a:rPr lang="en-GB" sz="1800" b="1"/>
                        <a:t>C- Gain and deploy the skills for learning from religions and world views</a:t>
                      </a:r>
                    </a:p>
                  </a:txBody>
                  <a:tcPr>
                    <a:solidFill>
                      <a:schemeClr val="accent5">
                        <a:lumMod val="60000"/>
                        <a:lumOff val="40000"/>
                      </a:schemeClr>
                    </a:solidFill>
                  </a:tcPr>
                </a:tc>
                <a:extLst>
                  <a:ext uri="{0D108BD9-81ED-4DB2-BD59-A6C34878D82A}">
                    <a16:rowId xmlns:a16="http://schemas.microsoft.com/office/drawing/2014/main" val="10000"/>
                  </a:ext>
                </a:extLst>
              </a:tr>
              <a:tr h="370840">
                <a:tc>
                  <a:txBody>
                    <a:bodyPr/>
                    <a:lstStyle/>
                    <a:p>
                      <a:pPr algn="ctr"/>
                      <a:r>
                        <a:rPr lang="en-GB" sz="1800" b="1"/>
                        <a:t>A1- </a:t>
                      </a:r>
                      <a:r>
                        <a:rPr lang="en-GB" sz="1400"/>
                        <a:t>Explain and interpret ways that the history and  culture of religions and world views influence individuals and communities, including</a:t>
                      </a:r>
                      <a:r>
                        <a:rPr lang="en-GB" sz="1400" baseline="0"/>
                        <a:t> a wide range of beliefs and practices in order to appraise reasons why some people support and others question these influences</a:t>
                      </a:r>
                      <a:endParaRPr lang="en-GB" sz="1400"/>
                    </a:p>
                  </a:txBody>
                  <a:tcPr>
                    <a:solidFill>
                      <a:schemeClr val="accent4">
                        <a:lumMod val="40000"/>
                        <a:lumOff val="60000"/>
                      </a:schemeClr>
                    </a:solidFill>
                  </a:tcPr>
                </a:tc>
                <a:tc>
                  <a:txBody>
                    <a:bodyPr/>
                    <a:lstStyle/>
                    <a:p>
                      <a:pPr algn="ctr"/>
                      <a:r>
                        <a:rPr lang="en-GB" sz="1800" b="1"/>
                        <a:t>B1-</a:t>
                      </a:r>
                      <a:r>
                        <a:rPr lang="en-GB" sz="1400"/>
                        <a:t> Explain the religions and world views,</a:t>
                      </a:r>
                      <a:r>
                        <a:rPr lang="en-GB" sz="1400" baseline="0"/>
                        <a:t> which they encounter clearly, reasonably and coherently; evaluate them, drawing on a range of introductory level approaches recognised in the study of religion or theology</a:t>
                      </a:r>
                      <a:endParaRPr lang="en-GB" sz="1400"/>
                    </a:p>
                  </a:txBody>
                  <a:tcPr>
                    <a:solidFill>
                      <a:schemeClr val="accent6">
                        <a:lumMod val="60000"/>
                        <a:lumOff val="40000"/>
                      </a:schemeClr>
                    </a:solidFill>
                  </a:tcPr>
                </a:tc>
                <a:tc>
                  <a:txBody>
                    <a:bodyPr/>
                    <a:lstStyle/>
                    <a:p>
                      <a:pPr algn="ctr"/>
                      <a:r>
                        <a:rPr lang="en-GB" sz="1800" b="1"/>
                        <a:t>C1- </a:t>
                      </a:r>
                      <a:r>
                        <a:rPr lang="en-GB" sz="1400"/>
                        <a:t>Explore some of the ultimate question that</a:t>
                      </a:r>
                      <a:r>
                        <a:rPr lang="en-GB" sz="1400" baseline="0"/>
                        <a:t> are raised by human life in ways that are well-informed and which invite reasoned personal responses, expressing insights that draw on wide range of examples including the arts, media, and philosophy</a:t>
                      </a:r>
                      <a:endParaRPr lang="en-GB" sz="1400"/>
                    </a:p>
                  </a:txBody>
                  <a:tcPr>
                    <a:solidFill>
                      <a:schemeClr val="accent5">
                        <a:lumMod val="60000"/>
                        <a:lumOff val="40000"/>
                      </a:schemeClr>
                    </a:solidFill>
                  </a:tcPr>
                </a:tc>
                <a:extLst>
                  <a:ext uri="{0D108BD9-81ED-4DB2-BD59-A6C34878D82A}">
                    <a16:rowId xmlns:a16="http://schemas.microsoft.com/office/drawing/2014/main" val="10001"/>
                  </a:ext>
                </a:extLst>
              </a:tr>
              <a:tr h="370840">
                <a:tc>
                  <a:txBody>
                    <a:bodyPr/>
                    <a:lstStyle/>
                    <a:p>
                      <a:pPr algn="ctr"/>
                      <a:r>
                        <a:rPr lang="en-GB" sz="1800" b="1"/>
                        <a:t>A2</a:t>
                      </a:r>
                      <a:r>
                        <a:rPr lang="en-GB" sz="1600" b="1"/>
                        <a:t>- </a:t>
                      </a:r>
                      <a:r>
                        <a:rPr lang="en-GB" sz="1400"/>
                        <a:t>Explain and interpret a range of beliefs, teachings and sources of wisdom and authority</a:t>
                      </a:r>
                      <a:r>
                        <a:rPr lang="en-GB" sz="1400" baseline="0"/>
                        <a:t> in order to understand religions and world views as coherent systems or ways of seeing the world</a:t>
                      </a:r>
                      <a:endParaRPr lang="en-GB" sz="1400"/>
                    </a:p>
                  </a:txBody>
                  <a:tcPr>
                    <a:solidFill>
                      <a:schemeClr val="accent4">
                        <a:lumMod val="40000"/>
                        <a:lumOff val="60000"/>
                      </a:schemeClr>
                    </a:solidFill>
                  </a:tcPr>
                </a:tc>
                <a:tc>
                  <a:txBody>
                    <a:bodyPr/>
                    <a:lstStyle/>
                    <a:p>
                      <a:pPr algn="ctr"/>
                      <a:r>
                        <a:rPr lang="en-GB" sz="1800" b="1"/>
                        <a:t>B2-</a:t>
                      </a:r>
                      <a:r>
                        <a:rPr lang="en-GB" sz="1400" b="0"/>
                        <a:t> Observe and interpret</a:t>
                      </a:r>
                      <a:r>
                        <a:rPr lang="en-GB" sz="1400" b="0" baseline="0"/>
                        <a:t> a wide range of ways in which commitment and identity are expressed. They develop insightful evaluation and analysis of controversies about commitment to religions and world views, accounting for the impact of diversity within and between communities</a:t>
                      </a:r>
                      <a:endParaRPr lang="en-GB" sz="1400" b="0"/>
                    </a:p>
                  </a:txBody>
                  <a:tcPr>
                    <a:solidFill>
                      <a:schemeClr val="accent6">
                        <a:lumMod val="60000"/>
                        <a:lumOff val="40000"/>
                      </a:schemeClr>
                    </a:solidFill>
                  </a:tcPr>
                </a:tc>
                <a:tc>
                  <a:txBody>
                    <a:bodyPr/>
                    <a:lstStyle/>
                    <a:p>
                      <a:pPr algn="ctr"/>
                      <a:r>
                        <a:rPr lang="en-GB" sz="1800" b="1"/>
                        <a:t>C2-</a:t>
                      </a:r>
                      <a:r>
                        <a:rPr lang="en-GB" sz="1400"/>
                        <a:t> Examine</a:t>
                      </a:r>
                      <a:r>
                        <a:rPr lang="en-GB" sz="1400" baseline="0"/>
                        <a:t> and evaluate issues about community cohesion and respect for all in the lights of different perspectives from varied religions and world views</a:t>
                      </a:r>
                      <a:endParaRPr lang="en-GB" sz="1400"/>
                    </a:p>
                  </a:txBody>
                  <a:tcPr>
                    <a:solidFill>
                      <a:schemeClr val="accent5">
                        <a:lumMod val="60000"/>
                        <a:lumOff val="40000"/>
                      </a:schemeClr>
                    </a:solidFill>
                  </a:tcPr>
                </a:tc>
                <a:extLst>
                  <a:ext uri="{0D108BD9-81ED-4DB2-BD59-A6C34878D82A}">
                    <a16:rowId xmlns:a16="http://schemas.microsoft.com/office/drawing/2014/main" val="10002"/>
                  </a:ext>
                </a:extLst>
              </a:tr>
              <a:tr h="1462444">
                <a:tc>
                  <a:txBody>
                    <a:bodyPr/>
                    <a:lstStyle/>
                    <a:p>
                      <a:pPr algn="ctr"/>
                      <a:r>
                        <a:rPr lang="en-GB" sz="1800" b="1"/>
                        <a:t>A3- </a:t>
                      </a:r>
                      <a:r>
                        <a:rPr lang="en-GB" sz="1400"/>
                        <a:t>Explain how</a:t>
                      </a:r>
                      <a:r>
                        <a:rPr lang="en-GB" sz="1400" baseline="0"/>
                        <a:t> and why individuals and communities express the meanings of their beliefs and values in many different forms and ways of living, enquiring into the variety, differences and relationships that exist within and between them</a:t>
                      </a:r>
                      <a:endParaRPr lang="en-GB" sz="1400"/>
                    </a:p>
                  </a:txBody>
                  <a:tcPr>
                    <a:solidFill>
                      <a:schemeClr val="accent4">
                        <a:lumMod val="40000"/>
                        <a:lumOff val="60000"/>
                      </a:schemeClr>
                    </a:solidFill>
                  </a:tcPr>
                </a:tc>
                <a:tc>
                  <a:txBody>
                    <a:bodyPr/>
                    <a:lstStyle/>
                    <a:p>
                      <a:pPr algn="ctr"/>
                      <a:r>
                        <a:rPr lang="en-GB" sz="1800" b="1"/>
                        <a:t>B3- </a:t>
                      </a:r>
                      <a:r>
                        <a:rPr lang="en-GB" sz="1400"/>
                        <a:t>Consider and evaluate the</a:t>
                      </a:r>
                      <a:r>
                        <a:rPr lang="en-GB" sz="1400" baseline="0"/>
                        <a:t> question: What is religion? Analyse the nature of religion using the main disciplines by which religion is studied</a:t>
                      </a:r>
                      <a:endParaRPr lang="en-GB" sz="1400"/>
                    </a:p>
                  </a:txBody>
                  <a:tcPr>
                    <a:solidFill>
                      <a:schemeClr val="accent6">
                        <a:lumMod val="60000"/>
                        <a:lumOff val="40000"/>
                      </a:schemeClr>
                    </a:solidFill>
                  </a:tcPr>
                </a:tc>
                <a:tc>
                  <a:txBody>
                    <a:bodyPr/>
                    <a:lstStyle/>
                    <a:p>
                      <a:pPr algn="ctr"/>
                      <a:r>
                        <a:rPr lang="en-GB" sz="1800" b="1"/>
                        <a:t>C3- </a:t>
                      </a:r>
                      <a:r>
                        <a:rPr lang="en-GB" sz="1400"/>
                        <a:t>Explore and express insights into significant</a:t>
                      </a:r>
                      <a:r>
                        <a:rPr lang="en-GB" sz="1400" baseline="0"/>
                        <a:t> moral and ethical questions posed by being human in ways that are well –informed and which invite personal response, using reasoning which may draw on a range of examples from real life, fiction or other forms of media</a:t>
                      </a:r>
                      <a:endParaRPr lang="en-GB" sz="1400"/>
                    </a:p>
                  </a:txBody>
                  <a:tcPr>
                    <a:solidFill>
                      <a:schemeClr val="accent5">
                        <a:lumMod val="60000"/>
                        <a:lumOff val="40000"/>
                      </a:schemeClr>
                    </a:solidFill>
                  </a:tcPr>
                </a:tc>
                <a:extLst>
                  <a:ext uri="{0D108BD9-81ED-4DB2-BD59-A6C34878D82A}">
                    <a16:rowId xmlns:a16="http://schemas.microsoft.com/office/drawing/2014/main" val="10003"/>
                  </a:ext>
                </a:extLst>
              </a:tr>
            </a:tbl>
          </a:graphicData>
        </a:graphic>
      </p:graphicFrame>
      <p:sp>
        <p:nvSpPr>
          <p:cNvPr id="3" name="TextBox 2"/>
          <p:cNvSpPr txBox="1"/>
          <p:nvPr/>
        </p:nvSpPr>
        <p:spPr>
          <a:xfrm>
            <a:off x="2717442" y="51733"/>
            <a:ext cx="6761409" cy="707886"/>
          </a:xfrm>
          <a:prstGeom prst="rect">
            <a:avLst/>
          </a:prstGeom>
          <a:solidFill>
            <a:schemeClr val="accent2"/>
          </a:solidFill>
        </p:spPr>
        <p:txBody>
          <a:bodyPr wrap="square" lIns="91440" tIns="45720" rIns="91440" bIns="45720" rtlCol="0" anchor="t">
            <a:spAutoFit/>
          </a:bodyPr>
          <a:lstStyle/>
          <a:p>
            <a:pPr algn="ctr"/>
            <a:endParaRPr lang="en-GB" sz="2000" b="1"/>
          </a:p>
          <a:p>
            <a:pPr algn="ctr"/>
            <a:r>
              <a:rPr lang="en-GB" sz="2000" b="1"/>
              <a:t>The Aims of KS3 Religious Studies at Alderman White School</a:t>
            </a:r>
            <a:endParaRPr lang="en-GB" sz="2000" b="1">
              <a:cs typeface="Calibri"/>
            </a:endParaRPr>
          </a:p>
        </p:txBody>
      </p:sp>
    </p:spTree>
    <p:extLst>
      <p:ext uri="{BB962C8B-B14F-4D97-AF65-F5344CB8AC3E}">
        <p14:creationId xmlns:p14="http://schemas.microsoft.com/office/powerpoint/2010/main" val="12439519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nvPr>
        </p:nvGraphicFramePr>
        <p:xfrm>
          <a:off x="959939" y="1342963"/>
          <a:ext cx="2839550" cy="5140960"/>
        </p:xfrm>
        <a:graphic>
          <a:graphicData uri="http://schemas.openxmlformats.org/drawingml/2006/table">
            <a:tbl>
              <a:tblPr firstRow="1" bandRow="1">
                <a:tableStyleId>{BC89EF96-8CEA-46FF-86C4-4CE0E7609802}</a:tableStyleId>
              </a:tblPr>
              <a:tblGrid>
                <a:gridCol w="2839550">
                  <a:extLst>
                    <a:ext uri="{9D8B030D-6E8A-4147-A177-3AD203B41FA5}">
                      <a16:colId xmlns:a16="http://schemas.microsoft.com/office/drawing/2014/main" val="20000"/>
                    </a:ext>
                  </a:extLst>
                </a:gridCol>
              </a:tblGrid>
              <a:tr h="370840">
                <a:tc>
                  <a:txBody>
                    <a:bodyPr/>
                    <a:lstStyle/>
                    <a:p>
                      <a:pPr algn="ctr"/>
                      <a:r>
                        <a:rPr lang="en-GB" sz="1200" b="1" i="0" u="sng"/>
                        <a:t>Mastered</a:t>
                      </a:r>
                    </a:p>
                  </a:txBody>
                  <a:tcPr>
                    <a:solidFill>
                      <a:schemeClr val="accent1">
                        <a:lumMod val="75000"/>
                      </a:schemeClr>
                    </a:solidFill>
                  </a:tcPr>
                </a:tc>
                <a:extLst>
                  <a:ext uri="{0D108BD9-81ED-4DB2-BD59-A6C34878D82A}">
                    <a16:rowId xmlns:a16="http://schemas.microsoft.com/office/drawing/2014/main" val="10000"/>
                  </a:ext>
                </a:extLst>
              </a:tr>
              <a:tr h="370840">
                <a:tc>
                  <a:txBody>
                    <a:bodyPr/>
                    <a:lstStyle/>
                    <a:p>
                      <a:pPr algn="ctr"/>
                      <a:r>
                        <a:rPr lang="en-GB" sz="1200"/>
                        <a:t>Analyse arguments</a:t>
                      </a:r>
                      <a:r>
                        <a:rPr lang="en-GB" sz="1200" baseline="0"/>
                        <a:t> cogently, justifying perspectives</a:t>
                      </a:r>
                      <a:endParaRPr lang="en-GB" sz="1200"/>
                    </a:p>
                  </a:txBody>
                  <a:tcPr>
                    <a:solidFill>
                      <a:schemeClr val="accent1">
                        <a:lumMod val="75000"/>
                      </a:schemeClr>
                    </a:solidFill>
                  </a:tcPr>
                </a:tc>
                <a:extLst>
                  <a:ext uri="{0D108BD9-81ED-4DB2-BD59-A6C34878D82A}">
                    <a16:rowId xmlns:a16="http://schemas.microsoft.com/office/drawing/2014/main" val="10001"/>
                  </a:ext>
                </a:extLst>
              </a:tr>
              <a:tr h="370840">
                <a:tc>
                  <a:txBody>
                    <a:bodyPr/>
                    <a:lstStyle/>
                    <a:p>
                      <a:pPr algn="ctr"/>
                      <a:r>
                        <a:rPr lang="en-GB" sz="1200"/>
                        <a:t>Evaluate diverse beliefs,</a:t>
                      </a:r>
                      <a:r>
                        <a:rPr lang="en-GB" sz="1200" baseline="0"/>
                        <a:t> perspectives, sources of wisdom</a:t>
                      </a:r>
                      <a:endParaRPr lang="en-GB" sz="1200"/>
                    </a:p>
                  </a:txBody>
                  <a:tcPr>
                    <a:solidFill>
                      <a:schemeClr val="accent1">
                        <a:lumMod val="75000"/>
                      </a:schemeClr>
                    </a:solidFill>
                  </a:tcPr>
                </a:tc>
                <a:extLst>
                  <a:ext uri="{0D108BD9-81ED-4DB2-BD59-A6C34878D82A}">
                    <a16:rowId xmlns:a16="http://schemas.microsoft.com/office/drawing/2014/main" val="10002"/>
                  </a:ext>
                </a:extLst>
              </a:tr>
              <a:tr h="370840">
                <a:tc>
                  <a:txBody>
                    <a:bodyPr/>
                    <a:lstStyle/>
                    <a:p>
                      <a:pPr algn="ctr"/>
                      <a:r>
                        <a:rPr lang="en-GB" sz="1200" b="1" u="sng"/>
                        <a:t>Secure</a:t>
                      </a:r>
                    </a:p>
                  </a:txBody>
                  <a:tcPr>
                    <a:solidFill>
                      <a:srgbClr val="00B050"/>
                    </a:solidFill>
                  </a:tcPr>
                </a:tc>
                <a:extLst>
                  <a:ext uri="{0D108BD9-81ED-4DB2-BD59-A6C34878D82A}">
                    <a16:rowId xmlns:a16="http://schemas.microsoft.com/office/drawing/2014/main" val="10003"/>
                  </a:ext>
                </a:extLst>
              </a:tr>
              <a:tr h="370840">
                <a:tc>
                  <a:txBody>
                    <a:bodyPr/>
                    <a:lstStyle/>
                    <a:p>
                      <a:pPr algn="ctr"/>
                      <a:r>
                        <a:rPr lang="en-GB" sz="1200"/>
                        <a:t>Appreciate</a:t>
                      </a:r>
                      <a:r>
                        <a:rPr lang="en-GB" sz="1200" baseline="0"/>
                        <a:t> and appraise different understandings of the world and religion</a:t>
                      </a:r>
                      <a:endParaRPr lang="en-GB" sz="1200"/>
                    </a:p>
                  </a:txBody>
                  <a:tcPr>
                    <a:solidFill>
                      <a:srgbClr val="00B050"/>
                    </a:solidFill>
                  </a:tcPr>
                </a:tc>
                <a:extLst>
                  <a:ext uri="{0D108BD9-81ED-4DB2-BD59-A6C34878D82A}">
                    <a16:rowId xmlns:a16="http://schemas.microsoft.com/office/drawing/2014/main" val="10004"/>
                  </a:ext>
                </a:extLst>
              </a:tr>
              <a:tr h="370840">
                <a:tc>
                  <a:txBody>
                    <a:bodyPr/>
                    <a:lstStyle/>
                    <a:p>
                      <a:pPr algn="ctr"/>
                      <a:r>
                        <a:rPr lang="en-GB" sz="1200"/>
                        <a:t>Explain the impact of and connections</a:t>
                      </a:r>
                      <a:r>
                        <a:rPr lang="en-GB" sz="1200" baseline="0"/>
                        <a:t> between ideas, practices, viewpoints</a:t>
                      </a:r>
                      <a:endParaRPr lang="en-GB" sz="1200"/>
                    </a:p>
                  </a:txBody>
                  <a:tcPr>
                    <a:solidFill>
                      <a:srgbClr val="00B050"/>
                    </a:solidFill>
                  </a:tcPr>
                </a:tc>
                <a:extLst>
                  <a:ext uri="{0D108BD9-81ED-4DB2-BD59-A6C34878D82A}">
                    <a16:rowId xmlns:a16="http://schemas.microsoft.com/office/drawing/2014/main" val="10005"/>
                  </a:ext>
                </a:extLst>
              </a:tr>
              <a:tr h="370840">
                <a:tc>
                  <a:txBody>
                    <a:bodyPr/>
                    <a:lstStyle/>
                    <a:p>
                      <a:pPr algn="ctr"/>
                      <a:r>
                        <a:rPr lang="en-GB" sz="1200" b="1" u="sng"/>
                        <a:t>Developing</a:t>
                      </a:r>
                    </a:p>
                  </a:txBody>
                  <a:tcPr>
                    <a:solidFill>
                      <a:srgbClr val="FFFF00"/>
                    </a:solidFill>
                  </a:tcPr>
                </a:tc>
                <a:extLst>
                  <a:ext uri="{0D108BD9-81ED-4DB2-BD59-A6C34878D82A}">
                    <a16:rowId xmlns:a16="http://schemas.microsoft.com/office/drawing/2014/main" val="10006"/>
                  </a:ext>
                </a:extLst>
              </a:tr>
              <a:tr h="370840">
                <a:tc>
                  <a:txBody>
                    <a:bodyPr/>
                    <a:lstStyle/>
                    <a:p>
                      <a:pPr algn="ctr"/>
                      <a:r>
                        <a:rPr lang="en-GB" sz="1200"/>
                        <a:t>Understand</a:t>
                      </a:r>
                      <a:r>
                        <a:rPr lang="en-GB" sz="1200" baseline="0"/>
                        <a:t> ideas and practices, linking different viewpoints</a:t>
                      </a:r>
                      <a:endParaRPr lang="en-GB" sz="1200"/>
                    </a:p>
                  </a:txBody>
                  <a:tcPr>
                    <a:solidFill>
                      <a:srgbClr val="FFFF00"/>
                    </a:solidFill>
                  </a:tcPr>
                </a:tc>
                <a:extLst>
                  <a:ext uri="{0D108BD9-81ED-4DB2-BD59-A6C34878D82A}">
                    <a16:rowId xmlns:a16="http://schemas.microsoft.com/office/drawing/2014/main" val="10007"/>
                  </a:ext>
                </a:extLst>
              </a:tr>
              <a:tr h="370840">
                <a:tc>
                  <a:txBody>
                    <a:bodyPr/>
                    <a:lstStyle/>
                    <a:p>
                      <a:pPr algn="ctr"/>
                      <a:r>
                        <a:rPr lang="en-GB" sz="1200"/>
                        <a:t>Describe</a:t>
                      </a:r>
                      <a:r>
                        <a:rPr lang="en-GB" sz="1200" baseline="0"/>
                        <a:t> religions and world views, connecting ideas</a:t>
                      </a:r>
                      <a:endParaRPr lang="en-GB" sz="1200"/>
                    </a:p>
                  </a:txBody>
                  <a:tcPr>
                    <a:solidFill>
                      <a:srgbClr val="FFFF00"/>
                    </a:solidFill>
                  </a:tcPr>
                </a:tc>
                <a:extLst>
                  <a:ext uri="{0D108BD9-81ED-4DB2-BD59-A6C34878D82A}">
                    <a16:rowId xmlns:a16="http://schemas.microsoft.com/office/drawing/2014/main" val="10008"/>
                  </a:ext>
                </a:extLst>
              </a:tr>
              <a:tr h="370840">
                <a:tc>
                  <a:txBody>
                    <a:bodyPr/>
                    <a:lstStyle/>
                    <a:p>
                      <a:pPr algn="ctr"/>
                      <a:r>
                        <a:rPr lang="en-GB" sz="1200" b="1" u="sng"/>
                        <a:t>Emerging</a:t>
                      </a:r>
                    </a:p>
                  </a:txBody>
                  <a:tcPr>
                    <a:solidFill>
                      <a:srgbClr val="C00000"/>
                    </a:solidFill>
                  </a:tcPr>
                </a:tc>
                <a:extLst>
                  <a:ext uri="{0D108BD9-81ED-4DB2-BD59-A6C34878D82A}">
                    <a16:rowId xmlns:a16="http://schemas.microsoft.com/office/drawing/2014/main" val="10009"/>
                  </a:ext>
                </a:extLst>
              </a:tr>
              <a:tr h="370840">
                <a:tc>
                  <a:txBody>
                    <a:bodyPr/>
                    <a:lstStyle/>
                    <a:p>
                      <a:pPr algn="ctr"/>
                      <a:r>
                        <a:rPr lang="en-GB" sz="1200"/>
                        <a:t>Retell stories, suggesting meanings for sources of wisdom, festivals, worship</a:t>
                      </a:r>
                    </a:p>
                  </a:txBody>
                  <a:tcPr>
                    <a:solidFill>
                      <a:srgbClr val="C00000"/>
                    </a:solidFill>
                  </a:tcPr>
                </a:tc>
                <a:extLst>
                  <a:ext uri="{0D108BD9-81ED-4DB2-BD59-A6C34878D82A}">
                    <a16:rowId xmlns:a16="http://schemas.microsoft.com/office/drawing/2014/main" val="10010"/>
                  </a:ext>
                </a:extLst>
              </a:tr>
              <a:tr h="370840">
                <a:tc>
                  <a:txBody>
                    <a:bodyPr/>
                    <a:lstStyle/>
                    <a:p>
                      <a:pPr algn="ctr"/>
                      <a:r>
                        <a:rPr lang="en-GB" sz="1200"/>
                        <a:t>Recall, name and talk about materials in RE</a:t>
                      </a:r>
                    </a:p>
                  </a:txBody>
                  <a:tcPr>
                    <a:solidFill>
                      <a:srgbClr val="C00000"/>
                    </a:solidFill>
                  </a:tcPr>
                </a:tc>
                <a:extLst>
                  <a:ext uri="{0D108BD9-81ED-4DB2-BD59-A6C34878D82A}">
                    <a16:rowId xmlns:a16="http://schemas.microsoft.com/office/drawing/2014/main" val="10011"/>
                  </a:ext>
                </a:extLst>
              </a:tr>
            </a:tbl>
          </a:graphicData>
        </a:graphic>
      </p:graphicFrame>
      <p:graphicFrame>
        <p:nvGraphicFramePr>
          <p:cNvPr id="5" name="Table 4"/>
          <p:cNvGraphicFramePr>
            <a:graphicFrameLocks noGrp="1"/>
          </p:cNvGraphicFramePr>
          <p:nvPr>
            <p:extLst/>
          </p:nvPr>
        </p:nvGraphicFramePr>
        <p:xfrm>
          <a:off x="4745420" y="1260294"/>
          <a:ext cx="2695903" cy="5496560"/>
        </p:xfrm>
        <a:graphic>
          <a:graphicData uri="http://schemas.openxmlformats.org/drawingml/2006/table">
            <a:tbl>
              <a:tblPr firstRow="1" bandRow="1">
                <a:tableStyleId>{BC89EF96-8CEA-46FF-86C4-4CE0E7609802}</a:tableStyleId>
              </a:tblPr>
              <a:tblGrid>
                <a:gridCol w="2695903">
                  <a:extLst>
                    <a:ext uri="{9D8B030D-6E8A-4147-A177-3AD203B41FA5}">
                      <a16:colId xmlns:a16="http://schemas.microsoft.com/office/drawing/2014/main" val="20000"/>
                    </a:ext>
                  </a:extLst>
                </a:gridCol>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b="1" i="0" u="sng"/>
                        <a:t>Mastered</a:t>
                      </a:r>
                    </a:p>
                    <a:p>
                      <a:pPr algn="ctr"/>
                      <a:endParaRPr lang="en-GB" sz="1200"/>
                    </a:p>
                  </a:txBody>
                  <a:tcPr>
                    <a:solidFill>
                      <a:srgbClr val="0070C0"/>
                    </a:solidFill>
                  </a:tcPr>
                </a:tc>
                <a:extLst>
                  <a:ext uri="{0D108BD9-81ED-4DB2-BD59-A6C34878D82A}">
                    <a16:rowId xmlns:a16="http://schemas.microsoft.com/office/drawing/2014/main" val="10000"/>
                  </a:ext>
                </a:extLst>
              </a:tr>
              <a:tr h="370840">
                <a:tc>
                  <a:txBody>
                    <a:bodyPr/>
                    <a:lstStyle/>
                    <a:p>
                      <a:pPr algn="ctr"/>
                      <a:r>
                        <a:rPr lang="en-GB" sz="1200"/>
                        <a:t>Synthesise</a:t>
                      </a:r>
                      <a:r>
                        <a:rPr lang="en-GB" sz="1200" baseline="0"/>
                        <a:t> their research in RE using different disciplines</a:t>
                      </a:r>
                      <a:endParaRPr lang="en-GB" sz="1200"/>
                    </a:p>
                  </a:txBody>
                  <a:tcPr>
                    <a:solidFill>
                      <a:srgbClr val="0070C0"/>
                    </a:solidFill>
                  </a:tcPr>
                </a:tc>
                <a:extLst>
                  <a:ext uri="{0D108BD9-81ED-4DB2-BD59-A6C34878D82A}">
                    <a16:rowId xmlns:a16="http://schemas.microsoft.com/office/drawing/2014/main" val="10001"/>
                  </a:ext>
                </a:extLst>
              </a:tr>
              <a:tr h="370840">
                <a:tc>
                  <a:txBody>
                    <a:bodyPr/>
                    <a:lstStyle/>
                    <a:p>
                      <a:pPr algn="ctr"/>
                      <a:r>
                        <a:rPr lang="en-GB" sz="1200"/>
                        <a:t>Explain ideas creatively and coherently,</a:t>
                      </a:r>
                      <a:r>
                        <a:rPr lang="en-GB" sz="1200" baseline="0"/>
                        <a:t> using the main methods of religious study</a:t>
                      </a:r>
                      <a:endParaRPr lang="en-GB" sz="1200"/>
                    </a:p>
                  </a:txBody>
                  <a:tcPr>
                    <a:solidFill>
                      <a:srgbClr val="0070C0"/>
                    </a:solidFill>
                  </a:tcPr>
                </a:tc>
                <a:extLst>
                  <a:ext uri="{0D108BD9-81ED-4DB2-BD59-A6C34878D82A}">
                    <a16:rowId xmlns:a16="http://schemas.microsoft.com/office/drawing/2014/main" val="10002"/>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b="1" u="sng"/>
                        <a:t>Secure</a:t>
                      </a:r>
                    </a:p>
                    <a:p>
                      <a:pPr algn="ctr"/>
                      <a:endParaRPr lang="en-GB" sz="1200"/>
                    </a:p>
                  </a:txBody>
                  <a:tcPr>
                    <a:solidFill>
                      <a:srgbClr val="00B050"/>
                    </a:solidFill>
                  </a:tcPr>
                </a:tc>
                <a:extLst>
                  <a:ext uri="{0D108BD9-81ED-4DB2-BD59-A6C34878D82A}">
                    <a16:rowId xmlns:a16="http://schemas.microsoft.com/office/drawing/2014/main" val="10003"/>
                  </a:ext>
                </a:extLst>
              </a:tr>
              <a:tr h="370840">
                <a:tc>
                  <a:txBody>
                    <a:bodyPr/>
                    <a:lstStyle/>
                    <a:p>
                      <a:pPr algn="ctr"/>
                      <a:r>
                        <a:rPr lang="en-GB" sz="1200"/>
                        <a:t>Express insights into questions, giving coherent accounts</a:t>
                      </a:r>
                      <a:r>
                        <a:rPr lang="en-GB" sz="1200" baseline="0"/>
                        <a:t> of beliefs and ideas</a:t>
                      </a:r>
                      <a:endParaRPr lang="en-GB" sz="1200"/>
                    </a:p>
                  </a:txBody>
                  <a:tcPr>
                    <a:solidFill>
                      <a:srgbClr val="00B050"/>
                    </a:solidFill>
                  </a:tcPr>
                </a:tc>
                <a:extLst>
                  <a:ext uri="{0D108BD9-81ED-4DB2-BD59-A6C34878D82A}">
                    <a16:rowId xmlns:a16="http://schemas.microsoft.com/office/drawing/2014/main" val="10004"/>
                  </a:ext>
                </a:extLst>
              </a:tr>
              <a:tr h="370840">
                <a:tc>
                  <a:txBody>
                    <a:bodyPr/>
                    <a:lstStyle/>
                    <a:p>
                      <a:pPr algn="ctr"/>
                      <a:r>
                        <a:rPr lang="en-GB" sz="1200"/>
                        <a:t>Explain diverse ideas and viewpoints</a:t>
                      </a:r>
                      <a:r>
                        <a:rPr lang="en-GB" sz="1200" baseline="0"/>
                        <a:t> clearly in various forms</a:t>
                      </a:r>
                      <a:endParaRPr lang="en-GB" sz="1200"/>
                    </a:p>
                  </a:txBody>
                  <a:tcPr>
                    <a:solidFill>
                      <a:srgbClr val="00B050"/>
                    </a:solidFill>
                  </a:tcPr>
                </a:tc>
                <a:extLst>
                  <a:ext uri="{0D108BD9-81ED-4DB2-BD59-A6C34878D82A}">
                    <a16:rowId xmlns:a16="http://schemas.microsoft.com/office/drawing/2014/main" val="10005"/>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b="1" u="sng"/>
                        <a:t>Developing</a:t>
                      </a:r>
                    </a:p>
                    <a:p>
                      <a:pPr algn="ctr"/>
                      <a:endParaRPr lang="en-GB" sz="1200"/>
                    </a:p>
                  </a:txBody>
                  <a:tcPr>
                    <a:solidFill>
                      <a:srgbClr val="FFFF00"/>
                    </a:solidFill>
                  </a:tcPr>
                </a:tc>
                <a:extLst>
                  <a:ext uri="{0D108BD9-81ED-4DB2-BD59-A6C34878D82A}">
                    <a16:rowId xmlns:a16="http://schemas.microsoft.com/office/drawing/2014/main" val="10006"/>
                  </a:ext>
                </a:extLst>
              </a:tr>
              <a:tr h="370840">
                <a:tc>
                  <a:txBody>
                    <a:bodyPr/>
                    <a:lstStyle/>
                    <a:p>
                      <a:pPr algn="ctr"/>
                      <a:r>
                        <a:rPr lang="en-GB" sz="1200"/>
                        <a:t>Express ideas thoughtfully in RE</a:t>
                      </a:r>
                    </a:p>
                  </a:txBody>
                  <a:tcPr>
                    <a:solidFill>
                      <a:srgbClr val="FFFF00"/>
                    </a:solidFill>
                  </a:tcPr>
                </a:tc>
                <a:extLst>
                  <a:ext uri="{0D108BD9-81ED-4DB2-BD59-A6C34878D82A}">
                    <a16:rowId xmlns:a16="http://schemas.microsoft.com/office/drawing/2014/main" val="10007"/>
                  </a:ext>
                </a:extLst>
              </a:tr>
              <a:tr h="370840">
                <a:tc>
                  <a:txBody>
                    <a:bodyPr/>
                    <a:lstStyle/>
                    <a:p>
                      <a:pPr algn="ctr"/>
                      <a:r>
                        <a:rPr lang="en-GB" sz="1200"/>
                        <a:t>Give thoughtful</a:t>
                      </a:r>
                      <a:r>
                        <a:rPr lang="en-GB" sz="1200" baseline="0"/>
                        <a:t> responses using different forms of expression in RE</a:t>
                      </a:r>
                      <a:endParaRPr lang="en-GB" sz="1200"/>
                    </a:p>
                  </a:txBody>
                  <a:tcPr>
                    <a:solidFill>
                      <a:srgbClr val="FFFF00"/>
                    </a:solidFill>
                  </a:tcPr>
                </a:tc>
                <a:extLst>
                  <a:ext uri="{0D108BD9-81ED-4DB2-BD59-A6C34878D82A}">
                    <a16:rowId xmlns:a16="http://schemas.microsoft.com/office/drawing/2014/main" val="10008"/>
                  </a:ext>
                </a:extLst>
              </a:tr>
              <a:tr h="370840">
                <a:tc>
                  <a:txBody>
                    <a:bodyPr/>
                    <a:lstStyle/>
                    <a:p>
                      <a:pPr algn="ctr"/>
                      <a:r>
                        <a:rPr lang="en-GB" sz="1200" b="1" u="sng">
                          <a:solidFill>
                            <a:schemeClr val="tx1"/>
                          </a:solidFill>
                        </a:rPr>
                        <a:t>Emerging</a:t>
                      </a:r>
                    </a:p>
                  </a:txBody>
                  <a:tcPr>
                    <a:solidFill>
                      <a:srgbClr val="C00000"/>
                    </a:solidFill>
                  </a:tcPr>
                </a:tc>
                <a:extLst>
                  <a:ext uri="{0D108BD9-81ED-4DB2-BD59-A6C34878D82A}">
                    <a16:rowId xmlns:a16="http://schemas.microsoft.com/office/drawing/2014/main" val="10009"/>
                  </a:ext>
                </a:extLst>
              </a:tr>
              <a:tr h="370840">
                <a:tc>
                  <a:txBody>
                    <a:bodyPr/>
                    <a:lstStyle/>
                    <a:p>
                      <a:r>
                        <a:rPr lang="en-GB" sz="1200">
                          <a:solidFill>
                            <a:schemeClr val="tx1"/>
                          </a:solidFill>
                        </a:rPr>
                        <a:t>Ask questions and give opinion</a:t>
                      </a:r>
                      <a:r>
                        <a:rPr lang="en-GB" sz="1200" baseline="0">
                          <a:solidFill>
                            <a:schemeClr val="tx1"/>
                          </a:solidFill>
                        </a:rPr>
                        <a:t> about religions, beliefs and ideas</a:t>
                      </a:r>
                      <a:endParaRPr lang="en-GB" sz="1200">
                        <a:solidFill>
                          <a:schemeClr val="tx1"/>
                        </a:solidFill>
                      </a:endParaRPr>
                    </a:p>
                  </a:txBody>
                  <a:tcPr>
                    <a:solidFill>
                      <a:srgbClr val="C00000"/>
                    </a:solidFill>
                  </a:tcPr>
                </a:tc>
                <a:extLst>
                  <a:ext uri="{0D108BD9-81ED-4DB2-BD59-A6C34878D82A}">
                    <a16:rowId xmlns:a16="http://schemas.microsoft.com/office/drawing/2014/main" val="10010"/>
                  </a:ext>
                </a:extLst>
              </a:tr>
              <a:tr h="370840">
                <a:tc>
                  <a:txBody>
                    <a:bodyPr/>
                    <a:lstStyle/>
                    <a:p>
                      <a:r>
                        <a:rPr lang="en-GB" sz="1200">
                          <a:solidFill>
                            <a:schemeClr val="tx1"/>
                          </a:solidFill>
                        </a:rPr>
                        <a:t>Observe, notice and recognise</a:t>
                      </a:r>
                      <a:r>
                        <a:rPr lang="en-GB" sz="1200" baseline="0">
                          <a:solidFill>
                            <a:schemeClr val="tx1"/>
                          </a:solidFill>
                        </a:rPr>
                        <a:t> materials in RE</a:t>
                      </a:r>
                      <a:endParaRPr lang="en-GB" sz="1200">
                        <a:solidFill>
                          <a:schemeClr val="tx1"/>
                        </a:solidFill>
                      </a:endParaRPr>
                    </a:p>
                  </a:txBody>
                  <a:tcPr>
                    <a:solidFill>
                      <a:srgbClr val="C00000"/>
                    </a:solidFill>
                  </a:tcPr>
                </a:tc>
                <a:extLst>
                  <a:ext uri="{0D108BD9-81ED-4DB2-BD59-A6C34878D82A}">
                    <a16:rowId xmlns:a16="http://schemas.microsoft.com/office/drawing/2014/main" val="10011"/>
                  </a:ext>
                </a:extLst>
              </a:tr>
            </a:tbl>
          </a:graphicData>
        </a:graphic>
      </p:graphicFrame>
      <p:graphicFrame>
        <p:nvGraphicFramePr>
          <p:cNvPr id="6" name="Table 5"/>
          <p:cNvGraphicFramePr>
            <a:graphicFrameLocks noGrp="1"/>
          </p:cNvGraphicFramePr>
          <p:nvPr>
            <p:extLst/>
          </p:nvPr>
        </p:nvGraphicFramePr>
        <p:xfrm>
          <a:off x="8387255" y="1281674"/>
          <a:ext cx="2776484" cy="5313680"/>
        </p:xfrm>
        <a:graphic>
          <a:graphicData uri="http://schemas.openxmlformats.org/drawingml/2006/table">
            <a:tbl>
              <a:tblPr firstRow="1" bandRow="1">
                <a:tableStyleId>{BC89EF96-8CEA-46FF-86C4-4CE0E7609802}</a:tableStyleId>
              </a:tblPr>
              <a:tblGrid>
                <a:gridCol w="2776484">
                  <a:extLst>
                    <a:ext uri="{9D8B030D-6E8A-4147-A177-3AD203B41FA5}">
                      <a16:colId xmlns:a16="http://schemas.microsoft.com/office/drawing/2014/main" val="20000"/>
                    </a:ext>
                  </a:extLst>
                </a:gridCol>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b="1" i="0" u="sng"/>
                        <a:t>Mastered</a:t>
                      </a:r>
                    </a:p>
                    <a:p>
                      <a:pPr algn="ctr"/>
                      <a:endParaRPr lang="en-GB" sz="1200"/>
                    </a:p>
                  </a:txBody>
                  <a:tcPr>
                    <a:solidFill>
                      <a:srgbClr val="0070C0"/>
                    </a:solidFill>
                  </a:tcPr>
                </a:tc>
                <a:extLst>
                  <a:ext uri="{0D108BD9-81ED-4DB2-BD59-A6C34878D82A}">
                    <a16:rowId xmlns:a16="http://schemas.microsoft.com/office/drawing/2014/main" val="10000"/>
                  </a:ext>
                </a:extLst>
              </a:tr>
              <a:tr h="370840">
                <a:tc>
                  <a:txBody>
                    <a:bodyPr/>
                    <a:lstStyle/>
                    <a:p>
                      <a:pPr algn="ctr"/>
                      <a:r>
                        <a:rPr lang="en-GB" sz="1200"/>
                        <a:t>Use varied disciplines of religious study to research ultimate</a:t>
                      </a:r>
                      <a:r>
                        <a:rPr lang="en-GB" sz="1200" baseline="0"/>
                        <a:t> questions</a:t>
                      </a:r>
                      <a:endParaRPr lang="en-GB" sz="1200"/>
                    </a:p>
                  </a:txBody>
                  <a:tcPr>
                    <a:solidFill>
                      <a:srgbClr val="0070C0"/>
                    </a:solidFill>
                  </a:tcPr>
                </a:tc>
                <a:extLst>
                  <a:ext uri="{0D108BD9-81ED-4DB2-BD59-A6C34878D82A}">
                    <a16:rowId xmlns:a16="http://schemas.microsoft.com/office/drawing/2014/main" val="10001"/>
                  </a:ext>
                </a:extLst>
              </a:tr>
              <a:tr h="370840">
                <a:tc>
                  <a:txBody>
                    <a:bodyPr/>
                    <a:lstStyle/>
                    <a:p>
                      <a:pPr algn="ctr"/>
                      <a:r>
                        <a:rPr lang="en-GB" sz="1200"/>
                        <a:t>Evaluate questions and arguments</a:t>
                      </a:r>
                      <a:r>
                        <a:rPr lang="en-GB" sz="1200" baseline="0"/>
                        <a:t> personally and critically</a:t>
                      </a:r>
                      <a:endParaRPr lang="en-GB" sz="1200"/>
                    </a:p>
                  </a:txBody>
                  <a:tcPr>
                    <a:solidFill>
                      <a:srgbClr val="0070C0"/>
                    </a:solidFill>
                  </a:tcPr>
                </a:tc>
                <a:extLst>
                  <a:ext uri="{0D108BD9-81ED-4DB2-BD59-A6C34878D82A}">
                    <a16:rowId xmlns:a16="http://schemas.microsoft.com/office/drawing/2014/main" val="10002"/>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b="1" u="sng"/>
                        <a:t>Secure</a:t>
                      </a:r>
                    </a:p>
                    <a:p>
                      <a:pPr algn="ctr"/>
                      <a:endParaRPr lang="en-GB" sz="1200"/>
                    </a:p>
                  </a:txBody>
                  <a:tcPr>
                    <a:solidFill>
                      <a:srgbClr val="00B050"/>
                    </a:solidFill>
                  </a:tcPr>
                </a:tc>
                <a:extLst>
                  <a:ext uri="{0D108BD9-81ED-4DB2-BD59-A6C34878D82A}">
                    <a16:rowId xmlns:a16="http://schemas.microsoft.com/office/drawing/2014/main" val="10003"/>
                  </a:ext>
                </a:extLst>
              </a:tr>
              <a:tr h="370840">
                <a:tc>
                  <a:txBody>
                    <a:bodyPr/>
                    <a:lstStyle/>
                    <a:p>
                      <a:pPr algn="ctr"/>
                      <a:r>
                        <a:rPr lang="en-GB" sz="1200"/>
                        <a:t>Enquire into and interpret ideas, sources and arguments</a:t>
                      </a:r>
                    </a:p>
                  </a:txBody>
                  <a:tcPr>
                    <a:solidFill>
                      <a:srgbClr val="00B050"/>
                    </a:solidFill>
                  </a:tcPr>
                </a:tc>
                <a:extLst>
                  <a:ext uri="{0D108BD9-81ED-4DB2-BD59-A6C34878D82A}">
                    <a16:rowId xmlns:a16="http://schemas.microsoft.com/office/drawing/2014/main" val="10004"/>
                  </a:ext>
                </a:extLst>
              </a:tr>
              <a:tr h="370840">
                <a:tc>
                  <a:txBody>
                    <a:bodyPr/>
                    <a:lstStyle/>
                    <a:p>
                      <a:pPr algn="ctr"/>
                      <a:r>
                        <a:rPr lang="en-GB" sz="1200"/>
                        <a:t>Investigate</a:t>
                      </a:r>
                      <a:r>
                        <a:rPr lang="en-GB" sz="1200" baseline="0"/>
                        <a:t> and explain why religions and world views matter</a:t>
                      </a:r>
                      <a:endParaRPr lang="en-GB" sz="1200"/>
                    </a:p>
                  </a:txBody>
                  <a:tcPr>
                    <a:solidFill>
                      <a:srgbClr val="00B050"/>
                    </a:solidFill>
                  </a:tcPr>
                </a:tc>
                <a:extLst>
                  <a:ext uri="{0D108BD9-81ED-4DB2-BD59-A6C34878D82A}">
                    <a16:rowId xmlns:a16="http://schemas.microsoft.com/office/drawing/2014/main" val="10005"/>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b="1" u="sng"/>
                        <a:t>Developing</a:t>
                      </a:r>
                    </a:p>
                    <a:p>
                      <a:pPr algn="ctr"/>
                      <a:endParaRPr lang="en-GB" sz="1200"/>
                    </a:p>
                  </a:txBody>
                  <a:tcPr>
                    <a:solidFill>
                      <a:srgbClr val="FFFF00"/>
                    </a:solidFill>
                  </a:tcPr>
                </a:tc>
                <a:extLst>
                  <a:ext uri="{0D108BD9-81ED-4DB2-BD59-A6C34878D82A}">
                    <a16:rowId xmlns:a16="http://schemas.microsoft.com/office/drawing/2014/main" val="10006"/>
                  </a:ext>
                </a:extLst>
              </a:tr>
              <a:tr h="370840">
                <a:tc>
                  <a:txBody>
                    <a:bodyPr/>
                    <a:lstStyle/>
                    <a:p>
                      <a:pPr algn="ctr"/>
                      <a:r>
                        <a:rPr lang="en-GB" sz="1200"/>
                        <a:t>Apply ideas about</a:t>
                      </a:r>
                      <a:r>
                        <a:rPr lang="en-GB" sz="1200" baseline="0"/>
                        <a:t> religions and world views thoughtfully</a:t>
                      </a:r>
                      <a:endParaRPr lang="en-GB" sz="1200"/>
                    </a:p>
                  </a:txBody>
                  <a:tcPr>
                    <a:solidFill>
                      <a:srgbClr val="FFFF00"/>
                    </a:solidFill>
                  </a:tcPr>
                </a:tc>
                <a:extLst>
                  <a:ext uri="{0D108BD9-81ED-4DB2-BD59-A6C34878D82A}">
                    <a16:rowId xmlns:a16="http://schemas.microsoft.com/office/drawing/2014/main" val="10007"/>
                  </a:ext>
                </a:extLst>
              </a:tr>
              <a:tr h="370840">
                <a:tc>
                  <a:txBody>
                    <a:bodyPr/>
                    <a:lstStyle/>
                    <a:p>
                      <a:pPr algn="ctr"/>
                      <a:r>
                        <a:rPr lang="en-GB" sz="1200"/>
                        <a:t>Consider and discuss questions, ideas and points of view</a:t>
                      </a:r>
                    </a:p>
                  </a:txBody>
                  <a:tcPr>
                    <a:solidFill>
                      <a:srgbClr val="FFFF00"/>
                    </a:solidFill>
                  </a:tcPr>
                </a:tc>
                <a:extLst>
                  <a:ext uri="{0D108BD9-81ED-4DB2-BD59-A6C34878D82A}">
                    <a16:rowId xmlns:a16="http://schemas.microsoft.com/office/drawing/2014/main" val="10008"/>
                  </a:ext>
                </a:extLst>
              </a:tr>
              <a:tr h="370840">
                <a:tc>
                  <a:txBody>
                    <a:bodyPr/>
                    <a:lstStyle/>
                    <a:p>
                      <a:pPr algn="ctr"/>
                      <a:r>
                        <a:rPr lang="en-GB" sz="1200" b="1" u="sng"/>
                        <a:t>Emerging</a:t>
                      </a:r>
                      <a:endParaRPr lang="en-GB" sz="1200"/>
                    </a:p>
                  </a:txBody>
                  <a:tcPr>
                    <a:solidFill>
                      <a:srgbClr val="C00000"/>
                    </a:solidFill>
                  </a:tcPr>
                </a:tc>
                <a:extLst>
                  <a:ext uri="{0D108BD9-81ED-4DB2-BD59-A6C34878D82A}">
                    <a16:rowId xmlns:a16="http://schemas.microsoft.com/office/drawing/2014/main" val="10009"/>
                  </a:ext>
                </a:extLst>
              </a:tr>
              <a:tr h="370840">
                <a:tc>
                  <a:txBody>
                    <a:bodyPr/>
                    <a:lstStyle/>
                    <a:p>
                      <a:r>
                        <a:rPr lang="en-GB" sz="1200"/>
                        <a:t>Collect, use and respond to ideas in RE</a:t>
                      </a:r>
                    </a:p>
                  </a:txBody>
                  <a:tcPr>
                    <a:solidFill>
                      <a:srgbClr val="C00000"/>
                    </a:solidFill>
                  </a:tcPr>
                </a:tc>
                <a:extLst>
                  <a:ext uri="{0D108BD9-81ED-4DB2-BD59-A6C34878D82A}">
                    <a16:rowId xmlns:a16="http://schemas.microsoft.com/office/drawing/2014/main" val="10010"/>
                  </a:ext>
                </a:extLst>
              </a:tr>
              <a:tr h="370840">
                <a:tc>
                  <a:txBody>
                    <a:bodyPr/>
                    <a:lstStyle/>
                    <a:p>
                      <a:r>
                        <a:rPr lang="en-GB" sz="1200"/>
                        <a:t>Notice and find out about religions and world views</a:t>
                      </a:r>
                    </a:p>
                  </a:txBody>
                  <a:tcPr>
                    <a:solidFill>
                      <a:srgbClr val="C00000"/>
                    </a:solidFill>
                  </a:tcPr>
                </a:tc>
                <a:extLst>
                  <a:ext uri="{0D108BD9-81ED-4DB2-BD59-A6C34878D82A}">
                    <a16:rowId xmlns:a16="http://schemas.microsoft.com/office/drawing/2014/main" val="10011"/>
                  </a:ext>
                </a:extLst>
              </a:tr>
            </a:tbl>
          </a:graphicData>
        </a:graphic>
      </p:graphicFrame>
      <p:sp>
        <p:nvSpPr>
          <p:cNvPr id="7" name="TextBox 6"/>
          <p:cNvSpPr txBox="1"/>
          <p:nvPr/>
        </p:nvSpPr>
        <p:spPr>
          <a:xfrm>
            <a:off x="4004441" y="6294"/>
            <a:ext cx="4382814" cy="369332"/>
          </a:xfrm>
          <a:prstGeom prst="rect">
            <a:avLst/>
          </a:prstGeom>
          <a:solidFill>
            <a:schemeClr val="accent2">
              <a:lumMod val="20000"/>
              <a:lumOff val="80000"/>
            </a:schemeClr>
          </a:solidFill>
          <a:ln>
            <a:solidFill>
              <a:schemeClr val="accent1">
                <a:lumMod val="50000"/>
              </a:schemeClr>
            </a:solidFill>
          </a:ln>
        </p:spPr>
        <p:txBody>
          <a:bodyPr wrap="square" rtlCol="0">
            <a:spAutoFit/>
          </a:bodyPr>
          <a:lstStyle/>
          <a:p>
            <a:pPr algn="ctr"/>
            <a:r>
              <a:rPr lang="en-GB" b="1"/>
              <a:t>KS3 – Religious Education- Progress Steps</a:t>
            </a:r>
          </a:p>
        </p:txBody>
      </p:sp>
      <p:sp>
        <p:nvSpPr>
          <p:cNvPr id="8" name="TextBox 7"/>
          <p:cNvSpPr txBox="1"/>
          <p:nvPr/>
        </p:nvSpPr>
        <p:spPr>
          <a:xfrm>
            <a:off x="959939" y="375626"/>
            <a:ext cx="2482761" cy="738664"/>
          </a:xfrm>
          <a:prstGeom prst="rect">
            <a:avLst/>
          </a:prstGeom>
          <a:noFill/>
          <a:ln>
            <a:solidFill>
              <a:schemeClr val="tx1"/>
            </a:solidFill>
          </a:ln>
        </p:spPr>
        <p:txBody>
          <a:bodyPr wrap="square" rtlCol="0">
            <a:spAutoFit/>
          </a:bodyPr>
          <a:lstStyle/>
          <a:p>
            <a:pPr algn="ctr"/>
            <a:r>
              <a:rPr lang="en-GB" sz="1400" b="1"/>
              <a:t>A- Knowing about and understanding religions and world views</a:t>
            </a:r>
          </a:p>
        </p:txBody>
      </p:sp>
      <p:sp>
        <p:nvSpPr>
          <p:cNvPr id="9" name="TextBox 8"/>
          <p:cNvSpPr txBox="1"/>
          <p:nvPr/>
        </p:nvSpPr>
        <p:spPr>
          <a:xfrm>
            <a:off x="8387254" y="375626"/>
            <a:ext cx="2649940" cy="738664"/>
          </a:xfrm>
          <a:prstGeom prst="rect">
            <a:avLst/>
          </a:prstGeom>
          <a:noFill/>
          <a:ln>
            <a:solidFill>
              <a:schemeClr val="tx1"/>
            </a:solidFill>
          </a:ln>
        </p:spPr>
        <p:txBody>
          <a:bodyPr wrap="square" rtlCol="0">
            <a:spAutoFit/>
          </a:bodyPr>
          <a:lstStyle/>
          <a:p>
            <a:pPr algn="ctr"/>
            <a:r>
              <a:rPr lang="en-GB" sz="1400" b="1"/>
              <a:t>C- Gaining and developing the skills for studying religions and world views</a:t>
            </a:r>
          </a:p>
        </p:txBody>
      </p:sp>
      <p:sp>
        <p:nvSpPr>
          <p:cNvPr id="10" name="TextBox 9"/>
          <p:cNvSpPr txBox="1"/>
          <p:nvPr/>
        </p:nvSpPr>
        <p:spPr>
          <a:xfrm>
            <a:off x="4745419" y="470098"/>
            <a:ext cx="2582659" cy="738664"/>
          </a:xfrm>
          <a:prstGeom prst="rect">
            <a:avLst/>
          </a:prstGeom>
          <a:noFill/>
          <a:ln>
            <a:solidFill>
              <a:schemeClr val="tx1"/>
            </a:solidFill>
          </a:ln>
        </p:spPr>
        <p:txBody>
          <a:bodyPr wrap="square" rtlCol="0">
            <a:spAutoFit/>
          </a:bodyPr>
          <a:lstStyle/>
          <a:p>
            <a:pPr algn="ctr"/>
            <a:r>
              <a:rPr lang="en-GB" sz="1400" b="1"/>
              <a:t>B- Expressing and communicating ideas related to religions and the world</a:t>
            </a:r>
          </a:p>
        </p:txBody>
      </p:sp>
    </p:spTree>
    <p:extLst>
      <p:ext uri="{BB962C8B-B14F-4D97-AF65-F5344CB8AC3E}">
        <p14:creationId xmlns:p14="http://schemas.microsoft.com/office/powerpoint/2010/main" val="26932299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nvPr>
        </p:nvGraphicFramePr>
        <p:xfrm>
          <a:off x="126609" y="291996"/>
          <a:ext cx="11633981" cy="6679169"/>
        </p:xfrm>
        <a:graphic>
          <a:graphicData uri="http://schemas.openxmlformats.org/drawingml/2006/table">
            <a:tbl>
              <a:tblPr firstRow="1" bandRow="1">
                <a:tableStyleId>{5940675A-B579-460E-94D1-54222C63F5DA}</a:tableStyleId>
              </a:tblPr>
              <a:tblGrid>
                <a:gridCol w="1290949">
                  <a:extLst>
                    <a:ext uri="{9D8B030D-6E8A-4147-A177-3AD203B41FA5}">
                      <a16:colId xmlns:a16="http://schemas.microsoft.com/office/drawing/2014/main" val="20000"/>
                    </a:ext>
                  </a:extLst>
                </a:gridCol>
                <a:gridCol w="1595001">
                  <a:extLst>
                    <a:ext uri="{9D8B030D-6E8A-4147-A177-3AD203B41FA5}">
                      <a16:colId xmlns:a16="http://schemas.microsoft.com/office/drawing/2014/main" val="20001"/>
                    </a:ext>
                  </a:extLst>
                </a:gridCol>
                <a:gridCol w="1556794">
                  <a:extLst>
                    <a:ext uri="{9D8B030D-6E8A-4147-A177-3AD203B41FA5}">
                      <a16:colId xmlns:a16="http://schemas.microsoft.com/office/drawing/2014/main" val="20002"/>
                    </a:ext>
                  </a:extLst>
                </a:gridCol>
                <a:gridCol w="1752264">
                  <a:extLst>
                    <a:ext uri="{9D8B030D-6E8A-4147-A177-3AD203B41FA5}">
                      <a16:colId xmlns:a16="http://schemas.microsoft.com/office/drawing/2014/main" val="20003"/>
                    </a:ext>
                  </a:extLst>
                </a:gridCol>
                <a:gridCol w="1814647">
                  <a:extLst>
                    <a:ext uri="{9D8B030D-6E8A-4147-A177-3AD203B41FA5}">
                      <a16:colId xmlns:a16="http://schemas.microsoft.com/office/drawing/2014/main" val="20004"/>
                    </a:ext>
                  </a:extLst>
                </a:gridCol>
                <a:gridCol w="1925253">
                  <a:extLst>
                    <a:ext uri="{9D8B030D-6E8A-4147-A177-3AD203B41FA5}">
                      <a16:colId xmlns:a16="http://schemas.microsoft.com/office/drawing/2014/main" val="20005"/>
                    </a:ext>
                  </a:extLst>
                </a:gridCol>
                <a:gridCol w="1699073">
                  <a:extLst>
                    <a:ext uri="{9D8B030D-6E8A-4147-A177-3AD203B41FA5}">
                      <a16:colId xmlns:a16="http://schemas.microsoft.com/office/drawing/2014/main" val="20006"/>
                    </a:ext>
                  </a:extLst>
                </a:gridCol>
              </a:tblGrid>
              <a:tr h="576063">
                <a:tc>
                  <a:txBody>
                    <a:bodyPr/>
                    <a:lstStyle/>
                    <a:p>
                      <a:pPr algn="ctr"/>
                      <a:r>
                        <a:rPr lang="en-GB" sz="1200" dirty="0"/>
                        <a:t>Year group/ Topic</a:t>
                      </a:r>
                    </a:p>
                  </a:txBody>
                  <a:tcPr/>
                </a:tc>
                <a:tc>
                  <a:txBody>
                    <a:bodyPr/>
                    <a:lstStyle/>
                    <a:p>
                      <a:pPr algn="ctr"/>
                      <a:r>
                        <a:rPr lang="en-GB" sz="1400" b="1" dirty="0"/>
                        <a:t>Autumn</a:t>
                      </a:r>
                      <a:r>
                        <a:rPr lang="en-GB" sz="1400" b="1" baseline="0" dirty="0"/>
                        <a:t> </a:t>
                      </a:r>
                    </a:p>
                    <a:p>
                      <a:pPr algn="ctr"/>
                      <a:r>
                        <a:rPr lang="en-GB" sz="1400" b="1" baseline="0" dirty="0"/>
                        <a:t>1</a:t>
                      </a:r>
                    </a:p>
                  </a:txBody>
                  <a:tcPr/>
                </a:tc>
                <a:tc>
                  <a:txBody>
                    <a:bodyPr/>
                    <a:lstStyle/>
                    <a:p>
                      <a:pPr algn="ctr"/>
                      <a:r>
                        <a:rPr lang="en-GB" sz="1400" b="1" dirty="0"/>
                        <a:t>Autumn</a:t>
                      </a:r>
                    </a:p>
                    <a:p>
                      <a:pPr algn="ctr"/>
                      <a:r>
                        <a:rPr lang="en-GB" sz="1400" b="1" dirty="0"/>
                        <a:t>2</a:t>
                      </a:r>
                    </a:p>
                  </a:txBody>
                  <a:tcPr/>
                </a:tc>
                <a:tc>
                  <a:txBody>
                    <a:bodyPr/>
                    <a:lstStyle/>
                    <a:p>
                      <a:pPr algn="ctr"/>
                      <a:r>
                        <a:rPr lang="en-GB" sz="1400" b="1" dirty="0"/>
                        <a:t>Spring</a:t>
                      </a:r>
                    </a:p>
                    <a:p>
                      <a:pPr algn="ctr"/>
                      <a:r>
                        <a:rPr lang="en-GB" sz="1400" b="1" dirty="0"/>
                        <a:t>1 </a:t>
                      </a:r>
                    </a:p>
                  </a:txBody>
                  <a:tcPr/>
                </a:tc>
                <a:tc>
                  <a:txBody>
                    <a:bodyPr/>
                    <a:lstStyle/>
                    <a:p>
                      <a:pPr algn="ctr"/>
                      <a:r>
                        <a:rPr lang="en-GB" sz="1400" b="1" dirty="0"/>
                        <a:t>Spring</a:t>
                      </a:r>
                    </a:p>
                    <a:p>
                      <a:pPr algn="ctr"/>
                      <a:r>
                        <a:rPr lang="en-GB" sz="1400" b="1" dirty="0"/>
                        <a:t>2</a:t>
                      </a:r>
                    </a:p>
                  </a:txBody>
                  <a:tcPr/>
                </a:tc>
                <a:tc>
                  <a:txBody>
                    <a:bodyPr/>
                    <a:lstStyle/>
                    <a:p>
                      <a:pPr algn="ctr"/>
                      <a:r>
                        <a:rPr lang="en-GB" sz="1400" b="1" dirty="0"/>
                        <a:t>Summer</a:t>
                      </a:r>
                    </a:p>
                    <a:p>
                      <a:pPr algn="ctr"/>
                      <a:r>
                        <a:rPr lang="en-GB" sz="1400" b="1" dirty="0"/>
                        <a:t>1</a:t>
                      </a:r>
                    </a:p>
                  </a:txBody>
                  <a:tcPr/>
                </a:tc>
                <a:tc>
                  <a:txBody>
                    <a:bodyPr/>
                    <a:lstStyle/>
                    <a:p>
                      <a:pPr algn="ctr"/>
                      <a:r>
                        <a:rPr lang="en-GB" sz="1400" b="1" dirty="0"/>
                        <a:t>Summer</a:t>
                      </a:r>
                    </a:p>
                    <a:p>
                      <a:pPr algn="ctr"/>
                      <a:r>
                        <a:rPr lang="en-GB" sz="1400" b="1" dirty="0"/>
                        <a:t>2</a:t>
                      </a:r>
                    </a:p>
                  </a:txBody>
                  <a:tcPr/>
                </a:tc>
                <a:extLst>
                  <a:ext uri="{0D108BD9-81ED-4DB2-BD59-A6C34878D82A}">
                    <a16:rowId xmlns:a16="http://schemas.microsoft.com/office/drawing/2014/main" val="10000"/>
                  </a:ext>
                </a:extLst>
              </a:tr>
              <a:tr h="2056886">
                <a:tc>
                  <a:txBody>
                    <a:bodyPr/>
                    <a:lstStyle/>
                    <a:p>
                      <a:pPr algn="ctr"/>
                      <a:endParaRPr lang="en-GB" b="1" dirty="0"/>
                    </a:p>
                    <a:p>
                      <a:pPr algn="ctr"/>
                      <a:endParaRPr lang="en-GB" b="1" dirty="0"/>
                    </a:p>
                    <a:p>
                      <a:pPr algn="ctr"/>
                      <a:r>
                        <a:rPr lang="en-GB" b="1" dirty="0"/>
                        <a:t>7</a:t>
                      </a:r>
                    </a:p>
                    <a:p>
                      <a:pPr algn="ctr"/>
                      <a:endParaRPr lang="en-GB" sz="1200" b="1" dirty="0"/>
                    </a:p>
                    <a:p>
                      <a:pPr algn="ctr"/>
                      <a:r>
                        <a:rPr lang="en-GB" sz="1200" b="1" dirty="0"/>
                        <a:t>Reflection</a:t>
                      </a:r>
                    </a:p>
                    <a:p>
                      <a:pPr algn="ctr"/>
                      <a:endParaRPr lang="en-GB" b="1" dirty="0"/>
                    </a:p>
                  </a:txBody>
                  <a:tcPr>
                    <a:solidFill>
                      <a:schemeClr val="accent6">
                        <a:lumMod val="60000"/>
                        <a:lumOff val="40000"/>
                      </a:schemeClr>
                    </a:solidFill>
                  </a:tcPr>
                </a:tc>
                <a:tc>
                  <a:txBody>
                    <a:bodyPr/>
                    <a:lstStyle/>
                    <a:p>
                      <a:pPr algn="ctr"/>
                      <a:r>
                        <a:rPr lang="en-GB" sz="1050" b="1" dirty="0"/>
                        <a:t>An Introduction</a:t>
                      </a:r>
                      <a:r>
                        <a:rPr lang="en-GB" sz="1050" b="1" baseline="0" dirty="0"/>
                        <a:t> to Judaism</a:t>
                      </a:r>
                    </a:p>
                    <a:p>
                      <a:pPr algn="ctr"/>
                      <a:endParaRPr lang="en-GB" sz="1050" b="1" baseline="0" dirty="0"/>
                    </a:p>
                    <a:p>
                      <a:pPr algn="ctr"/>
                      <a:r>
                        <a:rPr lang="en-GB" sz="1050" b="1" baseline="0" dirty="0"/>
                        <a:t>A.2</a:t>
                      </a:r>
                    </a:p>
                    <a:p>
                      <a:pPr algn="ctr"/>
                      <a:r>
                        <a:rPr lang="en-GB" sz="1050" b="1" baseline="0" dirty="0"/>
                        <a:t>Know and Understand</a:t>
                      </a:r>
                    </a:p>
                    <a:p>
                      <a:pPr algn="ctr"/>
                      <a:endParaRPr lang="en-GB" sz="1050" b="1" baseline="0" dirty="0"/>
                    </a:p>
                    <a:p>
                      <a:pPr algn="ctr"/>
                      <a:r>
                        <a:rPr lang="en-GB" sz="1050" b="1" u="sng" baseline="0" dirty="0"/>
                        <a:t>(Progress Steps- EDSM)</a:t>
                      </a:r>
                    </a:p>
                    <a:p>
                      <a:pPr algn="ctr"/>
                      <a:endParaRPr lang="en-GB" sz="1050" b="1" u="sng" baseline="0" dirty="0"/>
                    </a:p>
                    <a:p>
                      <a:pPr algn="ctr"/>
                      <a:r>
                        <a:rPr lang="en-GB" sz="1050" b="1" u="sng" baseline="0" dirty="0"/>
                        <a:t>Religion</a:t>
                      </a:r>
                    </a:p>
                    <a:p>
                      <a:pPr marL="0" marR="0" indent="0" algn="ctr" defTabSz="914400" rtl="0" eaLnBrk="1" fontAlgn="auto" latinLnBrk="0" hangingPunct="1">
                        <a:lnSpc>
                          <a:spcPct val="100000"/>
                        </a:lnSpc>
                        <a:spcBef>
                          <a:spcPts val="0"/>
                        </a:spcBef>
                        <a:spcAft>
                          <a:spcPts val="0"/>
                        </a:spcAft>
                        <a:buClrTx/>
                        <a:buSzTx/>
                        <a:buFontTx/>
                        <a:buNone/>
                        <a:tabLst/>
                        <a:defRPr/>
                      </a:pPr>
                      <a:endParaRPr lang="en-GB" sz="1050" b="1" dirty="0"/>
                    </a:p>
                  </a:txBody>
                  <a:tcPr>
                    <a:solidFill>
                      <a:schemeClr val="accent3">
                        <a:lumMod val="40000"/>
                        <a:lumOff val="60000"/>
                      </a:schemeClr>
                    </a:solidFill>
                  </a:tcPr>
                </a:tc>
                <a:tc>
                  <a:txBody>
                    <a:bodyPr/>
                    <a:lstStyle/>
                    <a:p>
                      <a:pPr algn="ctr"/>
                      <a:r>
                        <a:rPr lang="en-GB" sz="1050" b="1" dirty="0"/>
                        <a:t>An Introduction</a:t>
                      </a:r>
                      <a:r>
                        <a:rPr lang="en-GB" sz="1050" b="1" baseline="0" dirty="0"/>
                        <a:t> to Judaism</a:t>
                      </a:r>
                    </a:p>
                    <a:p>
                      <a:pPr algn="ctr"/>
                      <a:endParaRPr lang="en-GB" sz="1050" b="1" baseline="0" dirty="0"/>
                    </a:p>
                    <a:p>
                      <a:pPr algn="ctr"/>
                      <a:r>
                        <a:rPr lang="en-GB" sz="1050" b="1" baseline="0" dirty="0"/>
                        <a:t>A.2</a:t>
                      </a:r>
                    </a:p>
                    <a:p>
                      <a:pPr algn="ctr"/>
                      <a:r>
                        <a:rPr lang="en-GB" sz="1050" b="1" baseline="0" dirty="0"/>
                        <a:t>Know and Understand</a:t>
                      </a:r>
                    </a:p>
                    <a:p>
                      <a:pPr algn="ctr"/>
                      <a:endParaRPr lang="en-GB" sz="1050" b="1" baseline="0" dirty="0"/>
                    </a:p>
                    <a:p>
                      <a:pPr algn="ctr"/>
                      <a:r>
                        <a:rPr lang="en-GB" sz="1050" b="1" u="sng" baseline="0" dirty="0"/>
                        <a:t>(Progress Steps- EDSM)</a:t>
                      </a:r>
                    </a:p>
                    <a:p>
                      <a:pPr algn="ctr"/>
                      <a:endParaRPr lang="en-GB" sz="1050" b="1" u="sng" baseline="0" dirty="0"/>
                    </a:p>
                    <a:p>
                      <a:pPr algn="ctr"/>
                      <a:r>
                        <a:rPr lang="en-GB" sz="1050" b="1" u="sng" baseline="0" dirty="0"/>
                        <a:t>Religion</a:t>
                      </a:r>
                    </a:p>
                    <a:p>
                      <a:pPr algn="ctr"/>
                      <a:endParaRPr lang="en-GB" sz="1050" b="1" dirty="0"/>
                    </a:p>
                    <a:p>
                      <a:pPr algn="ctr"/>
                      <a:endParaRPr lang="en-GB" sz="1050" b="1" dirty="0"/>
                    </a:p>
                    <a:p>
                      <a:pPr algn="ctr"/>
                      <a:endParaRPr lang="en-GB" sz="1050" b="1" dirty="0"/>
                    </a:p>
                  </a:txBody>
                  <a:tcPr>
                    <a:solidFill>
                      <a:schemeClr val="accent3">
                        <a:lumMod val="40000"/>
                        <a:lumOff val="60000"/>
                      </a:schemeClr>
                    </a:solidFill>
                  </a:tcPr>
                </a:tc>
                <a:tc>
                  <a:txBody>
                    <a:bodyPr/>
                    <a:lstStyle/>
                    <a:p>
                      <a:pPr algn="ctr"/>
                      <a:r>
                        <a:rPr lang="en-GB" sz="1050" b="1" dirty="0"/>
                        <a:t>An introduction</a:t>
                      </a:r>
                      <a:r>
                        <a:rPr lang="en-GB" sz="1050" b="1" baseline="0" dirty="0"/>
                        <a:t> to Christianity</a:t>
                      </a:r>
                    </a:p>
                    <a:p>
                      <a:pPr algn="ctr"/>
                      <a:endParaRPr lang="en-GB" sz="1050" b="1" baseline="0" dirty="0"/>
                    </a:p>
                    <a:p>
                      <a:pPr algn="ctr"/>
                      <a:r>
                        <a:rPr lang="en-GB" sz="1050" b="1" baseline="0" dirty="0"/>
                        <a:t>A2</a:t>
                      </a:r>
                    </a:p>
                    <a:p>
                      <a:pPr algn="ctr"/>
                      <a:r>
                        <a:rPr lang="en-GB" sz="1050" b="1" baseline="0" dirty="0"/>
                        <a:t>Know </a:t>
                      </a:r>
                      <a:r>
                        <a:rPr lang="en-GB" sz="1050" b="1" baseline="0"/>
                        <a:t>and Understand</a:t>
                      </a:r>
                      <a:endParaRPr lang="en-GB" sz="1050" b="1" dirty="0"/>
                    </a:p>
                    <a:p>
                      <a:pPr algn="ctr"/>
                      <a:endParaRPr lang="en-GB" sz="1050" b="1" dirty="0"/>
                    </a:p>
                    <a:p>
                      <a:pPr algn="ctr"/>
                      <a:endParaRPr lang="en-GB" sz="1050" b="1" dirty="0"/>
                    </a:p>
                    <a:p>
                      <a:pPr algn="ctr"/>
                      <a:r>
                        <a:rPr lang="en-GB" sz="1050" b="1" u="sng" dirty="0"/>
                        <a:t>Religion</a:t>
                      </a:r>
                    </a:p>
                    <a:p>
                      <a:pPr algn="ctr"/>
                      <a:endParaRPr lang="en-GB" sz="1050" b="1" dirty="0"/>
                    </a:p>
                  </a:txBody>
                  <a:tcPr>
                    <a:solidFill>
                      <a:schemeClr val="accent4"/>
                    </a:solidFill>
                  </a:tcPr>
                </a:tc>
                <a:tc>
                  <a:txBody>
                    <a:bodyPr/>
                    <a:lstStyle/>
                    <a:p>
                      <a:pPr algn="ctr"/>
                      <a:r>
                        <a:rPr lang="en-GB" sz="1050" b="1" dirty="0"/>
                        <a:t>An Introduction</a:t>
                      </a:r>
                      <a:r>
                        <a:rPr lang="en-GB" sz="1050" b="1" baseline="0" dirty="0"/>
                        <a:t> to Islam</a:t>
                      </a:r>
                    </a:p>
                    <a:p>
                      <a:pPr algn="ctr"/>
                      <a:r>
                        <a:rPr lang="en-GB" sz="1050" b="1" baseline="0" dirty="0"/>
                        <a:t>A.2 + B.2</a:t>
                      </a:r>
                    </a:p>
                    <a:p>
                      <a:pPr algn="ctr"/>
                      <a:r>
                        <a:rPr lang="en-GB" sz="1050" b="1" baseline="0" dirty="0"/>
                        <a:t>Know and Understand+ Express ideas and insights into World views</a:t>
                      </a:r>
                    </a:p>
                    <a:p>
                      <a:pPr algn="ctr"/>
                      <a:r>
                        <a:rPr lang="en-GB" sz="1050" b="1" u="sng" baseline="0" dirty="0"/>
                        <a:t>Topic for Summer Exam-(</a:t>
                      </a:r>
                      <a:r>
                        <a:rPr lang="en-GB" sz="1050" b="1" baseline="0" dirty="0"/>
                        <a:t>Progress Steps-EDSM)</a:t>
                      </a:r>
                    </a:p>
                    <a:p>
                      <a:pPr algn="ctr"/>
                      <a:r>
                        <a:rPr lang="en-GB" sz="1050" b="1" u="sng" baseline="0" dirty="0"/>
                        <a:t>Religion</a:t>
                      </a:r>
                      <a:endParaRPr lang="en-GB" sz="1050" b="1" u="sng" dirty="0"/>
                    </a:p>
                    <a:p>
                      <a:pPr algn="ctr"/>
                      <a:endParaRPr lang="en-GB" sz="1050" b="1" dirty="0"/>
                    </a:p>
                  </a:txBody>
                  <a:tcPr>
                    <a:solidFill>
                      <a:schemeClr val="accent5">
                        <a:lumMod val="60000"/>
                        <a:lumOff val="40000"/>
                      </a:schemeClr>
                    </a:solidFill>
                  </a:tcPr>
                </a:tc>
                <a:tc>
                  <a:txBody>
                    <a:bodyPr/>
                    <a:lstStyle/>
                    <a:p>
                      <a:pPr algn="ctr"/>
                      <a:r>
                        <a:rPr lang="en-GB" sz="1050" b="1" dirty="0"/>
                        <a:t>An Introduction</a:t>
                      </a:r>
                      <a:r>
                        <a:rPr lang="en-GB" sz="1050" b="1" baseline="0" dirty="0"/>
                        <a:t> to Islam</a:t>
                      </a:r>
                    </a:p>
                    <a:p>
                      <a:pPr algn="ctr"/>
                      <a:r>
                        <a:rPr lang="en-GB" sz="1050" b="1" baseline="0" dirty="0"/>
                        <a:t>A.2 + B.2</a:t>
                      </a:r>
                    </a:p>
                    <a:p>
                      <a:pPr algn="ctr"/>
                      <a:r>
                        <a:rPr lang="en-GB" sz="1050" b="1" baseline="0" dirty="0"/>
                        <a:t>Know and Understand+ Express ideas and insights into World views</a:t>
                      </a:r>
                    </a:p>
                    <a:p>
                      <a:pPr algn="ctr"/>
                      <a:r>
                        <a:rPr lang="en-GB" sz="1050" b="1" u="sng" baseline="0" dirty="0"/>
                        <a:t>Topic for Summer Exam-(</a:t>
                      </a:r>
                      <a:r>
                        <a:rPr lang="en-GB" sz="1050" b="1" baseline="0" dirty="0"/>
                        <a:t>Progress Steps-EDSM)</a:t>
                      </a:r>
                    </a:p>
                    <a:p>
                      <a:pPr algn="ctr"/>
                      <a:r>
                        <a:rPr lang="en-GB" sz="1050" b="1" u="sng" baseline="0" dirty="0"/>
                        <a:t>Religion</a:t>
                      </a:r>
                      <a:endParaRPr lang="en-GB" sz="1050" b="1" u="sng" dirty="0"/>
                    </a:p>
                    <a:p>
                      <a:pPr algn="ctr"/>
                      <a:endParaRPr lang="en-GB" sz="1050" b="1" dirty="0"/>
                    </a:p>
                  </a:txBody>
                  <a:tcPr>
                    <a:solidFill>
                      <a:srgbClr val="FF6600"/>
                    </a:solidFill>
                  </a:tcPr>
                </a:tc>
                <a:tc>
                  <a:txBody>
                    <a:bodyPr/>
                    <a:lstStyle/>
                    <a:p>
                      <a:pPr algn="ctr"/>
                      <a:r>
                        <a:rPr lang="en-GB" sz="1050" b="1" u="sng" dirty="0"/>
                        <a:t>An introduction to Humanism</a:t>
                      </a:r>
                    </a:p>
                    <a:p>
                      <a:pPr algn="ctr"/>
                      <a:endParaRPr lang="en-GB" sz="1050" b="1" baseline="0" dirty="0"/>
                    </a:p>
                    <a:p>
                      <a:pPr algn="ctr"/>
                      <a:r>
                        <a:rPr lang="en-GB" sz="1050" b="1" baseline="0" dirty="0"/>
                        <a:t>A.2</a:t>
                      </a:r>
                    </a:p>
                    <a:p>
                      <a:pPr algn="ctr"/>
                      <a:endParaRPr lang="en-GB" sz="1050" b="1" u="sng" baseline="0" dirty="0"/>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b="1" baseline="0" dirty="0"/>
                        <a:t>Know and Understand</a:t>
                      </a:r>
                    </a:p>
                    <a:p>
                      <a:pPr algn="ctr"/>
                      <a:endParaRPr lang="en-GB" sz="1050" b="1" u="sng" baseline="0" dirty="0"/>
                    </a:p>
                    <a:p>
                      <a:pPr algn="ctr"/>
                      <a:r>
                        <a:rPr lang="en-GB" sz="1050" b="1" u="sng" baseline="0" dirty="0"/>
                        <a:t>Ethics</a:t>
                      </a:r>
                      <a:endParaRPr lang="en-GB" sz="1050" b="1" dirty="0"/>
                    </a:p>
                    <a:p>
                      <a:pPr marL="0" marR="0" indent="0" algn="ctr" defTabSz="914400" rtl="0" eaLnBrk="1" fontAlgn="auto" latinLnBrk="0" hangingPunct="1">
                        <a:lnSpc>
                          <a:spcPct val="100000"/>
                        </a:lnSpc>
                        <a:spcBef>
                          <a:spcPts val="0"/>
                        </a:spcBef>
                        <a:spcAft>
                          <a:spcPts val="0"/>
                        </a:spcAft>
                        <a:buClrTx/>
                        <a:buSzTx/>
                        <a:buFontTx/>
                        <a:buNone/>
                        <a:tabLst/>
                        <a:defRPr/>
                      </a:pPr>
                      <a:endParaRPr lang="en-GB" sz="1050" b="1" i="0" dirty="0"/>
                    </a:p>
                  </a:txBody>
                  <a:tcPr>
                    <a:solidFill>
                      <a:srgbClr val="00B0F0"/>
                    </a:solidFill>
                  </a:tcPr>
                </a:tc>
                <a:extLst>
                  <a:ext uri="{0D108BD9-81ED-4DB2-BD59-A6C34878D82A}">
                    <a16:rowId xmlns:a16="http://schemas.microsoft.com/office/drawing/2014/main" val="10001"/>
                  </a:ext>
                </a:extLst>
              </a:tr>
              <a:tr h="1869485">
                <a:tc>
                  <a:txBody>
                    <a:bodyPr/>
                    <a:lstStyle/>
                    <a:p>
                      <a:pPr algn="ctr"/>
                      <a:endParaRPr lang="en-GB" b="1" dirty="0"/>
                    </a:p>
                    <a:p>
                      <a:pPr algn="ctr"/>
                      <a:r>
                        <a:rPr lang="en-GB" b="1" dirty="0"/>
                        <a:t>8</a:t>
                      </a:r>
                    </a:p>
                    <a:p>
                      <a:pPr algn="ctr"/>
                      <a:endParaRPr lang="en-GB" b="1" dirty="0"/>
                    </a:p>
                    <a:p>
                      <a:pPr algn="ctr"/>
                      <a:r>
                        <a:rPr lang="en-GB" sz="1050" b="1" dirty="0"/>
                        <a:t>Interpreting and Application</a:t>
                      </a:r>
                    </a:p>
                    <a:p>
                      <a:pPr algn="ctr"/>
                      <a:endParaRPr lang="en-GB" b="1" dirty="0"/>
                    </a:p>
                  </a:txBody>
                  <a:tcPr>
                    <a:solidFill>
                      <a:schemeClr val="accent1">
                        <a:lumMod val="60000"/>
                        <a:lumOff val="40000"/>
                      </a:schemeClr>
                    </a:solidFill>
                  </a:tcPr>
                </a:tc>
                <a:tc>
                  <a:txBody>
                    <a:bodyPr/>
                    <a:lstStyle/>
                    <a:p>
                      <a:pPr algn="ctr"/>
                      <a:r>
                        <a:rPr lang="en-GB" sz="1050" b="1" dirty="0"/>
                        <a:t>‘A Life for a Life’?</a:t>
                      </a:r>
                    </a:p>
                    <a:p>
                      <a:pPr algn="ctr"/>
                      <a:endParaRPr lang="en-GB" sz="1050" b="1" dirty="0"/>
                    </a:p>
                    <a:p>
                      <a:pPr algn="ctr"/>
                      <a:r>
                        <a:rPr lang="en-GB" sz="1050" b="1" dirty="0"/>
                        <a:t>A.2.+C.3</a:t>
                      </a:r>
                    </a:p>
                    <a:p>
                      <a:pPr algn="ctr"/>
                      <a:r>
                        <a:rPr lang="en-GB" sz="1050" b="1" dirty="0"/>
                        <a:t>Know and understand</a:t>
                      </a:r>
                      <a:r>
                        <a:rPr lang="en-GB" sz="1050" b="1" baseline="0" dirty="0"/>
                        <a:t> religions and world views</a:t>
                      </a:r>
                      <a:endParaRPr lang="en-GB" sz="1050" b="1" dirty="0"/>
                    </a:p>
                    <a:p>
                      <a:pPr algn="ctr"/>
                      <a:r>
                        <a:rPr lang="en-GB" sz="1050" b="1" dirty="0"/>
                        <a:t>Gain and Deploy Skills</a:t>
                      </a:r>
                    </a:p>
                    <a:p>
                      <a:pPr algn="ctr"/>
                      <a:r>
                        <a:rPr lang="en-GB" sz="1050" b="1" u="sng" dirty="0"/>
                        <a:t>(Progress</a:t>
                      </a:r>
                      <a:r>
                        <a:rPr lang="en-GB" sz="1050" b="1" u="sng" baseline="0" dirty="0"/>
                        <a:t> Steps </a:t>
                      </a:r>
                    </a:p>
                    <a:p>
                      <a:pPr algn="ctr"/>
                      <a:r>
                        <a:rPr lang="en-GB" sz="1050" b="1" u="sng" baseline="0" dirty="0"/>
                        <a:t>EDSM</a:t>
                      </a:r>
                      <a:r>
                        <a:rPr lang="en-GB" sz="1050" b="1" u="sng" dirty="0"/>
                        <a:t>)</a:t>
                      </a:r>
                    </a:p>
                    <a:p>
                      <a:pPr algn="ctr"/>
                      <a:r>
                        <a:rPr lang="en-GB" sz="1050" b="1" u="sng" dirty="0"/>
                        <a:t>Ethics</a:t>
                      </a:r>
                    </a:p>
                  </a:txBody>
                  <a:tcPr>
                    <a:solidFill>
                      <a:srgbClr val="FFFF00"/>
                    </a:solidFill>
                  </a:tcPr>
                </a:tc>
                <a:tc>
                  <a:txBody>
                    <a:bodyPr/>
                    <a:lstStyle/>
                    <a:p>
                      <a:pPr algn="ctr"/>
                      <a:r>
                        <a:rPr lang="en-GB" sz="1050" b="1" dirty="0"/>
                        <a:t>‘A Life for a Life’?</a:t>
                      </a:r>
                    </a:p>
                    <a:p>
                      <a:pPr algn="ctr"/>
                      <a:endParaRPr lang="en-GB" sz="1050" b="1" dirty="0"/>
                    </a:p>
                    <a:p>
                      <a:pPr algn="ctr"/>
                      <a:r>
                        <a:rPr lang="en-GB" sz="1050" b="1" dirty="0"/>
                        <a:t>A.2.+C.3</a:t>
                      </a:r>
                    </a:p>
                    <a:p>
                      <a:pPr algn="ctr"/>
                      <a:r>
                        <a:rPr lang="en-GB" sz="1050" b="1" dirty="0"/>
                        <a:t>Know and understand</a:t>
                      </a:r>
                      <a:r>
                        <a:rPr lang="en-GB" sz="1050" b="1" baseline="0" dirty="0"/>
                        <a:t> religions and world views</a:t>
                      </a:r>
                      <a:endParaRPr lang="en-GB" sz="1050" b="1" dirty="0"/>
                    </a:p>
                    <a:p>
                      <a:pPr algn="ctr"/>
                      <a:r>
                        <a:rPr lang="en-GB" sz="1050" b="1" dirty="0"/>
                        <a:t>Gain and Deploy Skills</a:t>
                      </a:r>
                    </a:p>
                    <a:p>
                      <a:pPr algn="ctr"/>
                      <a:r>
                        <a:rPr lang="en-GB" sz="1050" b="1" u="sng" dirty="0"/>
                        <a:t>(Progress</a:t>
                      </a:r>
                      <a:r>
                        <a:rPr lang="en-GB" sz="1050" b="1" u="sng" baseline="0" dirty="0"/>
                        <a:t> Steps </a:t>
                      </a:r>
                    </a:p>
                    <a:p>
                      <a:pPr algn="ctr"/>
                      <a:r>
                        <a:rPr lang="en-GB" sz="1050" b="1" u="sng" baseline="0" dirty="0"/>
                        <a:t>EDSM</a:t>
                      </a:r>
                      <a:r>
                        <a:rPr lang="en-GB" sz="1050" b="1" u="sng" dirty="0"/>
                        <a:t>)</a:t>
                      </a:r>
                    </a:p>
                    <a:p>
                      <a:pPr algn="ctr"/>
                      <a:r>
                        <a:rPr lang="en-GB" sz="1050" b="1" u="sng" dirty="0"/>
                        <a:t>Ethics</a:t>
                      </a:r>
                    </a:p>
                    <a:p>
                      <a:pPr marL="0" marR="0" indent="0" algn="ctr" defTabSz="914400" rtl="0" eaLnBrk="1" fontAlgn="auto" latinLnBrk="0" hangingPunct="1">
                        <a:lnSpc>
                          <a:spcPct val="100000"/>
                        </a:lnSpc>
                        <a:spcBef>
                          <a:spcPts val="0"/>
                        </a:spcBef>
                        <a:spcAft>
                          <a:spcPts val="0"/>
                        </a:spcAft>
                        <a:buClrTx/>
                        <a:buSzTx/>
                        <a:buFontTx/>
                        <a:buNone/>
                        <a:tabLst/>
                        <a:defRPr/>
                      </a:pPr>
                      <a:endParaRPr lang="en-GB" sz="1050" b="1" u="sng" dirty="0"/>
                    </a:p>
                  </a:txBody>
                  <a:tcPr>
                    <a:solidFill>
                      <a:srgbClr val="FFFF00"/>
                    </a:solidFill>
                  </a:tcPr>
                </a:tc>
                <a:tc>
                  <a:txBody>
                    <a:bodyPr/>
                    <a:lstStyle/>
                    <a:p>
                      <a:pPr algn="ctr"/>
                      <a:r>
                        <a:rPr lang="en-GB" sz="1050" b="1" dirty="0"/>
                        <a:t>Do</a:t>
                      </a:r>
                      <a:r>
                        <a:rPr lang="en-GB" sz="1050" b="1" baseline="0" dirty="0"/>
                        <a:t> animals have rights?</a:t>
                      </a:r>
                    </a:p>
                    <a:p>
                      <a:pPr algn="ctr"/>
                      <a:r>
                        <a:rPr lang="en-GB" sz="1050" b="1" u="sng" baseline="0" dirty="0"/>
                        <a:t>C.3</a:t>
                      </a:r>
                    </a:p>
                    <a:p>
                      <a:pPr algn="ctr"/>
                      <a:r>
                        <a:rPr lang="en-GB" sz="1050" b="1" dirty="0"/>
                        <a:t>Gain</a:t>
                      </a:r>
                      <a:r>
                        <a:rPr lang="en-GB" sz="1050" b="1" baseline="0" dirty="0"/>
                        <a:t> and deploy skills</a:t>
                      </a:r>
                      <a:endParaRPr lang="en-GB" sz="1050" b="1" dirty="0"/>
                    </a:p>
                    <a:p>
                      <a:pPr algn="ctr"/>
                      <a:endParaRPr lang="en-GB" sz="1050" b="1" baseline="0" dirty="0"/>
                    </a:p>
                    <a:p>
                      <a:pPr algn="ctr"/>
                      <a:r>
                        <a:rPr lang="en-GB" sz="1050" b="1" u="sng" baseline="0" dirty="0"/>
                        <a:t>(Progress Steps- EDSM)</a:t>
                      </a:r>
                    </a:p>
                    <a:p>
                      <a:pPr algn="ctr"/>
                      <a:endParaRPr lang="en-GB" sz="1050" b="1" u="sng" baseline="0" dirty="0"/>
                    </a:p>
                    <a:p>
                      <a:pPr algn="ctr"/>
                      <a:r>
                        <a:rPr lang="en-GB" sz="1050" b="1" u="sng" baseline="0" dirty="0"/>
                        <a:t>Ethics</a:t>
                      </a:r>
                    </a:p>
                    <a:p>
                      <a:pPr algn="ctr"/>
                      <a:endParaRPr lang="en-GB" sz="1050" b="1" u="sng" baseline="0" dirty="0"/>
                    </a:p>
                  </a:txBody>
                  <a:tcPr>
                    <a:solidFill>
                      <a:srgbClr val="00B050"/>
                    </a:solidFill>
                  </a:tcPr>
                </a:tc>
                <a:tc>
                  <a:txBody>
                    <a:bodyPr/>
                    <a:lstStyle/>
                    <a:p>
                      <a:pPr algn="ctr"/>
                      <a:r>
                        <a:rPr lang="en-GB" sz="1050" b="1" dirty="0"/>
                        <a:t>Do</a:t>
                      </a:r>
                      <a:r>
                        <a:rPr lang="en-GB" sz="1050" b="1" baseline="0" dirty="0"/>
                        <a:t> animals have rights?</a:t>
                      </a:r>
                    </a:p>
                    <a:p>
                      <a:pPr algn="ctr"/>
                      <a:r>
                        <a:rPr lang="en-GB" sz="1050" b="1" u="sng" baseline="0" dirty="0"/>
                        <a:t>C.3</a:t>
                      </a:r>
                    </a:p>
                    <a:p>
                      <a:pPr algn="ctr"/>
                      <a:r>
                        <a:rPr lang="en-GB" sz="1050" b="1" dirty="0"/>
                        <a:t>Gain</a:t>
                      </a:r>
                      <a:r>
                        <a:rPr lang="en-GB" sz="1050" b="1" baseline="0" dirty="0"/>
                        <a:t> and deploy skills</a:t>
                      </a:r>
                      <a:endParaRPr lang="en-GB" sz="1050" b="1" dirty="0"/>
                    </a:p>
                    <a:p>
                      <a:pPr algn="ctr"/>
                      <a:endParaRPr lang="en-GB" sz="1050" b="1" baseline="0" dirty="0"/>
                    </a:p>
                    <a:p>
                      <a:pPr algn="ctr"/>
                      <a:r>
                        <a:rPr lang="en-GB" sz="1050" b="1" u="sng" baseline="0" dirty="0"/>
                        <a:t>(Progress Steps- EDSM)</a:t>
                      </a:r>
                    </a:p>
                    <a:p>
                      <a:pPr algn="ctr"/>
                      <a:endParaRPr lang="en-GB" sz="1050" b="1" u="sng" baseline="0" dirty="0"/>
                    </a:p>
                    <a:p>
                      <a:pPr algn="ctr"/>
                      <a:r>
                        <a:rPr lang="en-GB" sz="1050" b="1" u="sng" baseline="0" dirty="0"/>
                        <a:t>Ethics</a:t>
                      </a:r>
                    </a:p>
                    <a:p>
                      <a:pPr algn="ctr"/>
                      <a:endParaRPr lang="en-GB" sz="1050" b="1" dirty="0"/>
                    </a:p>
                  </a:txBody>
                  <a:tcPr>
                    <a:solidFill>
                      <a:srgbClr val="00B050"/>
                    </a:solidFill>
                  </a:tcPr>
                </a:tc>
                <a:tc>
                  <a:txBody>
                    <a:bodyPr/>
                    <a:lstStyle/>
                    <a:p>
                      <a:pPr algn="ctr"/>
                      <a:r>
                        <a:rPr lang="en-GB" sz="900" b="1" dirty="0"/>
                        <a:t>Where</a:t>
                      </a:r>
                      <a:r>
                        <a:rPr lang="en-GB" sz="900" b="1" baseline="0" dirty="0"/>
                        <a:t> did the universe come from?</a:t>
                      </a:r>
                    </a:p>
                    <a:p>
                      <a:pPr algn="ctr"/>
                      <a:r>
                        <a:rPr lang="en-GB" sz="900" b="1" baseline="0" dirty="0"/>
                        <a:t>Religion and Science- Are they compatible?</a:t>
                      </a:r>
                    </a:p>
                    <a:p>
                      <a:pPr algn="ctr"/>
                      <a:endParaRPr lang="en-GB" sz="900" b="1" baseline="0" dirty="0"/>
                    </a:p>
                    <a:p>
                      <a:pPr algn="ctr"/>
                      <a:r>
                        <a:rPr lang="en-GB" sz="900" b="1" baseline="0" dirty="0"/>
                        <a:t>A.1</a:t>
                      </a:r>
                    </a:p>
                    <a:p>
                      <a:pPr algn="ctr"/>
                      <a:r>
                        <a:rPr lang="en-GB" sz="900" b="1" baseline="0" dirty="0"/>
                        <a:t>Know and understand and Gain and deploy skills</a:t>
                      </a:r>
                    </a:p>
                    <a:p>
                      <a:pPr algn="ctr"/>
                      <a:endParaRPr lang="en-GB" sz="900" b="1" u="sng" baseline="0" dirty="0"/>
                    </a:p>
                    <a:p>
                      <a:pPr algn="ctr"/>
                      <a:br>
                        <a:rPr lang="en-GB" sz="900" b="1" u="sng" dirty="0"/>
                      </a:br>
                      <a:endParaRPr lang="en-GB" sz="900" b="1" u="sng" dirty="0"/>
                    </a:p>
                    <a:p>
                      <a:pPr algn="ctr"/>
                      <a:r>
                        <a:rPr lang="en-GB" sz="900" b="1" u="sng" dirty="0"/>
                        <a:t>(Progress</a:t>
                      </a:r>
                      <a:r>
                        <a:rPr lang="en-GB" sz="900" b="1" u="sng" baseline="0" dirty="0"/>
                        <a:t> Steps – EDSM)</a:t>
                      </a:r>
                    </a:p>
                    <a:p>
                      <a:pPr algn="ctr"/>
                      <a:r>
                        <a:rPr lang="en-GB" sz="1050" b="1" u="sng" baseline="0" dirty="0"/>
                        <a:t>Philosophy</a:t>
                      </a:r>
                      <a:endParaRPr lang="en-GB" sz="1050" b="1" u="sng" dirty="0"/>
                    </a:p>
                  </a:txBody>
                  <a:tcPr>
                    <a:solidFill>
                      <a:schemeClr val="accent4">
                        <a:lumMod val="40000"/>
                        <a:lumOff val="60000"/>
                      </a:schemeClr>
                    </a:solidFill>
                  </a:tcPr>
                </a:tc>
                <a:tc>
                  <a:txBody>
                    <a:bodyPr/>
                    <a:lstStyle/>
                    <a:p>
                      <a:pPr algn="ctr"/>
                      <a:r>
                        <a:rPr lang="en-GB" sz="1050" b="1" dirty="0"/>
                        <a:t>Where</a:t>
                      </a:r>
                      <a:r>
                        <a:rPr lang="en-GB" sz="1050" b="1" baseline="0" dirty="0"/>
                        <a:t> did the universe come from?</a:t>
                      </a:r>
                    </a:p>
                    <a:p>
                      <a:pPr algn="ctr"/>
                      <a:r>
                        <a:rPr lang="en-GB" sz="1050" b="1" baseline="0" dirty="0"/>
                        <a:t>Religion and Science- Are they compatible?</a:t>
                      </a:r>
                    </a:p>
                    <a:p>
                      <a:pPr algn="ctr"/>
                      <a:endParaRPr lang="en-GB" sz="1050" b="1" baseline="0" dirty="0"/>
                    </a:p>
                    <a:p>
                      <a:pPr algn="ctr"/>
                      <a:r>
                        <a:rPr lang="en-GB" sz="1050" b="1" baseline="0" dirty="0"/>
                        <a:t>A.1</a:t>
                      </a:r>
                    </a:p>
                    <a:p>
                      <a:pPr algn="ctr"/>
                      <a:r>
                        <a:rPr lang="en-GB" sz="1050" b="1" baseline="0" dirty="0"/>
                        <a:t>Know and understand and Gain and deploy skills</a:t>
                      </a:r>
                    </a:p>
                    <a:p>
                      <a:pPr algn="ctr"/>
                      <a:br>
                        <a:rPr lang="en-GB" sz="1050" b="1" u="sng" dirty="0"/>
                      </a:br>
                      <a:endParaRPr lang="en-GB" sz="1050" b="1" u="sng" dirty="0"/>
                    </a:p>
                    <a:p>
                      <a:pPr algn="ctr"/>
                      <a:r>
                        <a:rPr lang="en-GB" sz="1050" b="1" u="sng" dirty="0"/>
                        <a:t>(Progress</a:t>
                      </a:r>
                      <a:r>
                        <a:rPr lang="en-GB" sz="1050" b="1" u="sng" baseline="0" dirty="0"/>
                        <a:t> Steps – EDSM)</a:t>
                      </a:r>
                    </a:p>
                    <a:p>
                      <a:pPr algn="ctr"/>
                      <a:r>
                        <a:rPr lang="en-GB" sz="1200" b="1" u="sng" baseline="0" dirty="0"/>
                        <a:t>Philosophy</a:t>
                      </a:r>
                      <a:endParaRPr lang="en-GB" sz="1200" b="1" u="sng" dirty="0"/>
                    </a:p>
                    <a:p>
                      <a:pPr algn="ctr"/>
                      <a:endParaRPr lang="en-GB" sz="1050" b="1" i="0" dirty="0"/>
                    </a:p>
                  </a:txBody>
                  <a:tcPr>
                    <a:solidFill>
                      <a:srgbClr val="CC99FF"/>
                    </a:solidFill>
                  </a:tcPr>
                </a:tc>
                <a:extLst>
                  <a:ext uri="{0D108BD9-81ED-4DB2-BD59-A6C34878D82A}">
                    <a16:rowId xmlns:a16="http://schemas.microsoft.com/office/drawing/2014/main" val="10002"/>
                  </a:ext>
                </a:extLst>
              </a:tr>
              <a:tr h="1489763">
                <a:tc>
                  <a:txBody>
                    <a:bodyPr/>
                    <a:lstStyle/>
                    <a:p>
                      <a:pPr algn="ctr"/>
                      <a:r>
                        <a:rPr lang="en-GB" b="1" dirty="0"/>
                        <a:t>9</a:t>
                      </a:r>
                    </a:p>
                    <a:p>
                      <a:pPr algn="ctr"/>
                      <a:endParaRPr lang="en-GB" b="1" dirty="0"/>
                    </a:p>
                    <a:p>
                      <a:pPr algn="ctr"/>
                      <a:r>
                        <a:rPr lang="en-GB" sz="1200" b="1" dirty="0"/>
                        <a:t>Evaluation</a:t>
                      </a:r>
                    </a:p>
                  </a:txBody>
                  <a:tcPr>
                    <a:solidFill>
                      <a:schemeClr val="accent2">
                        <a:lumMod val="40000"/>
                        <a:lumOff val="60000"/>
                      </a:schemeClr>
                    </a:solidFill>
                  </a:tcPr>
                </a:tc>
                <a:tc>
                  <a:txBody>
                    <a:bodyPr/>
                    <a:lstStyle/>
                    <a:p>
                      <a:pPr algn="ctr"/>
                      <a:r>
                        <a:rPr lang="en-GB" sz="1050" b="1" u="sng" baseline="0" dirty="0"/>
                        <a:t>The themes of Relationships</a:t>
                      </a:r>
                    </a:p>
                    <a:p>
                      <a:pPr algn="ctr"/>
                      <a:endParaRPr lang="en-GB" sz="1050" b="1" u="none" baseline="0" dirty="0"/>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b="1" u="none" baseline="0" dirty="0"/>
                        <a:t>Christianity, Islam and Humanist perspectives</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b="1" u="none" baseline="0" dirty="0"/>
                        <a:t>A.3+C.3</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b="1" u="none" baseline="0" dirty="0"/>
                        <a:t>Gain and Deploy Skills</a:t>
                      </a:r>
                    </a:p>
                    <a:p>
                      <a:pPr algn="ctr"/>
                      <a:r>
                        <a:rPr lang="en-GB" sz="1050" b="1" u="none" baseline="0" dirty="0"/>
                        <a:t>EDSM</a:t>
                      </a:r>
                    </a:p>
                    <a:p>
                      <a:pPr algn="ctr"/>
                      <a:r>
                        <a:rPr lang="en-GB" sz="1050" b="1" u="none" baseline="0" dirty="0"/>
                        <a:t>Religion + Ethics</a:t>
                      </a:r>
                    </a:p>
                    <a:p>
                      <a:pPr algn="ctr"/>
                      <a:endParaRPr lang="en-GB" sz="1050" b="1" u="none" baseline="0" dirty="0"/>
                    </a:p>
                  </a:txBody>
                  <a:tcPr>
                    <a:solidFill>
                      <a:schemeClr val="tx2">
                        <a:lumMod val="20000"/>
                        <a:lumOff val="80000"/>
                      </a:schemeClr>
                    </a:solidFill>
                  </a:tcPr>
                </a:tc>
                <a:tc>
                  <a:txBody>
                    <a:bodyPr/>
                    <a:lstStyle/>
                    <a:p>
                      <a:pPr algn="ctr"/>
                      <a:r>
                        <a:rPr lang="en-GB" sz="1050" b="1" u="sng" baseline="0" dirty="0"/>
                        <a:t>The themes of Relationships</a:t>
                      </a:r>
                    </a:p>
                    <a:p>
                      <a:pPr algn="ctr"/>
                      <a:endParaRPr lang="en-GB" sz="1050" b="1" u="none" baseline="0" dirty="0"/>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b="1" u="none" baseline="0" dirty="0"/>
                        <a:t>Christianity, Islam and Humanist perspectives</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b="1" u="none" baseline="0" dirty="0"/>
                        <a:t>A.3+C.3</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b="1" u="none" baseline="0" dirty="0"/>
                        <a:t>Gain and Deploy Skills</a:t>
                      </a:r>
                    </a:p>
                    <a:p>
                      <a:pPr algn="ctr"/>
                      <a:r>
                        <a:rPr lang="en-GB" sz="1050" b="1" u="none" baseline="0" dirty="0"/>
                        <a:t>EDSM</a:t>
                      </a:r>
                    </a:p>
                    <a:p>
                      <a:pPr algn="ctr"/>
                      <a:r>
                        <a:rPr lang="en-GB" sz="1050" b="1" u="none" baseline="0" dirty="0"/>
                        <a:t>Religion + Ethics</a:t>
                      </a:r>
                    </a:p>
                    <a:p>
                      <a:pPr algn="ctr"/>
                      <a:endParaRPr lang="en-GB" sz="1050" b="1" u="none" baseline="0" dirty="0"/>
                    </a:p>
                  </a:txBody>
                  <a:tcPr>
                    <a:solidFill>
                      <a:schemeClr val="tx2">
                        <a:lumMod val="20000"/>
                        <a:lumOff val="80000"/>
                      </a:schemeClr>
                    </a:solidFill>
                  </a:tcPr>
                </a:tc>
                <a:tc>
                  <a:txBody>
                    <a:bodyPr/>
                    <a:lstStyle/>
                    <a:p>
                      <a:pPr algn="ctr"/>
                      <a:r>
                        <a:rPr lang="en-GB" sz="1050" b="1" u="sng" dirty="0"/>
                        <a:t>The themes of Life and</a:t>
                      </a:r>
                      <a:r>
                        <a:rPr lang="en-GB" sz="1050" b="1" u="sng" baseline="0" dirty="0"/>
                        <a:t> Death</a:t>
                      </a:r>
                    </a:p>
                    <a:p>
                      <a:pPr algn="ctr"/>
                      <a:endParaRPr lang="en-GB" sz="1050" b="1" u="none" baseline="0" dirty="0"/>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b="1" u="none" baseline="0" dirty="0"/>
                        <a:t>Christianity, Islam and Humanist perspectives</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b="1" u="none" baseline="0" dirty="0"/>
                        <a:t>A.2+C.1</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b="1" u="none" baseline="0" dirty="0"/>
                        <a:t>Gain and Deploy Skills</a:t>
                      </a:r>
                    </a:p>
                    <a:p>
                      <a:pPr algn="ctr"/>
                      <a:r>
                        <a:rPr lang="en-GB" sz="1050" b="1" u="sng" baseline="0" dirty="0"/>
                        <a:t>Religion + Philosophy</a:t>
                      </a:r>
                    </a:p>
                    <a:p>
                      <a:pPr algn="ctr"/>
                      <a:r>
                        <a:rPr lang="en-GB" sz="1050" b="1" u="none" baseline="0" dirty="0"/>
                        <a:t>EDSM </a:t>
                      </a:r>
                      <a:endParaRPr lang="en-GB" sz="1050" b="1" u="none" dirty="0"/>
                    </a:p>
                    <a:p>
                      <a:pPr algn="ctr"/>
                      <a:endParaRPr lang="en-GB" sz="1050" b="1" u="none" dirty="0"/>
                    </a:p>
                  </a:txBody>
                  <a:tcPr>
                    <a:solidFill>
                      <a:schemeClr val="accent6">
                        <a:lumMod val="40000"/>
                        <a:lumOff val="60000"/>
                      </a:schemeClr>
                    </a:solidFill>
                  </a:tcPr>
                </a:tc>
                <a:tc>
                  <a:txBody>
                    <a:bodyPr/>
                    <a:lstStyle/>
                    <a:p>
                      <a:pPr algn="ctr"/>
                      <a:r>
                        <a:rPr lang="en-GB" sz="1050" b="1" u="sng" dirty="0"/>
                        <a:t>The themes of Life and</a:t>
                      </a:r>
                      <a:r>
                        <a:rPr lang="en-GB" sz="1050" b="1" u="sng" baseline="0" dirty="0"/>
                        <a:t> Death</a:t>
                      </a:r>
                    </a:p>
                    <a:p>
                      <a:pPr algn="ctr"/>
                      <a:endParaRPr lang="en-GB" sz="1050" b="1" u="none" baseline="0" dirty="0"/>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b="1" u="none" baseline="0" dirty="0"/>
                        <a:t>Christianity, Islam and Humanist perspectives</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b="1" u="none" baseline="0" dirty="0"/>
                        <a:t>A.2+C.1</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b="1" u="none" baseline="0" dirty="0"/>
                        <a:t>Gain and Deploy Skills</a:t>
                      </a:r>
                    </a:p>
                    <a:p>
                      <a:pPr algn="ctr"/>
                      <a:r>
                        <a:rPr lang="en-GB" sz="1050" b="1" u="sng" baseline="0" dirty="0"/>
                        <a:t>Religion + Philosophy</a:t>
                      </a:r>
                    </a:p>
                    <a:p>
                      <a:pPr algn="ctr"/>
                      <a:r>
                        <a:rPr lang="en-GB" sz="1050" b="1" u="none" baseline="0" dirty="0"/>
                        <a:t>EDSM </a:t>
                      </a:r>
                      <a:endParaRPr lang="en-GB" sz="1050" b="1" u="none" dirty="0"/>
                    </a:p>
                    <a:p>
                      <a:pPr algn="ctr"/>
                      <a:endParaRPr lang="en-GB" sz="1050" b="1" u="none" dirty="0"/>
                    </a:p>
                  </a:txBody>
                  <a:tcPr>
                    <a:solidFill>
                      <a:schemeClr val="accent6">
                        <a:lumMod val="40000"/>
                        <a:lumOff val="60000"/>
                      </a:schemeClr>
                    </a:solidFill>
                  </a:tcPr>
                </a:tc>
                <a:tc>
                  <a:txBody>
                    <a:bodyPr/>
                    <a:lstStyle/>
                    <a:p>
                      <a:pPr algn="ctr"/>
                      <a:r>
                        <a:rPr lang="en-GB" sz="1050" b="1" u="sng" dirty="0"/>
                        <a:t>Good and Evil</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50" b="1" u="none" baseline="0" dirty="0"/>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b="1" u="none" baseline="0" dirty="0"/>
                        <a:t>Christianity, Islam and Humanist perspectives</a:t>
                      </a:r>
                      <a:endParaRPr lang="en-GB" sz="1050" b="1" u="none" dirty="0"/>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50" b="1" u="none" baseline="0" dirty="0"/>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b="1" u="none" baseline="0" dirty="0"/>
                        <a:t>C.3 -Gain and Deploy Skills</a:t>
                      </a:r>
                    </a:p>
                    <a:p>
                      <a:pPr algn="ctr"/>
                      <a:endParaRPr lang="en-GB" sz="1050" b="1" u="none" dirty="0"/>
                    </a:p>
                    <a:p>
                      <a:pPr algn="ctr"/>
                      <a:r>
                        <a:rPr lang="en-GB" sz="1050" b="1" u="none" dirty="0"/>
                        <a:t>EDSM</a:t>
                      </a:r>
                    </a:p>
                    <a:p>
                      <a:pPr algn="ctr"/>
                      <a:endParaRPr lang="en-GB" sz="1050" b="1" u="none" dirty="0"/>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b="1" u="sng" baseline="0" dirty="0"/>
                        <a:t>Religion + Philosophy</a:t>
                      </a:r>
                    </a:p>
                    <a:p>
                      <a:pPr algn="ctr"/>
                      <a:endParaRPr lang="en-GB" sz="1050" b="1" u="none" dirty="0"/>
                    </a:p>
                  </a:txBody>
                  <a:tcPr>
                    <a:solidFill>
                      <a:srgbClr val="FFC000"/>
                    </a:solidFill>
                  </a:tcPr>
                </a:tc>
                <a:tc>
                  <a:txBody>
                    <a:bodyPr/>
                    <a:lstStyle/>
                    <a:p>
                      <a:pPr algn="ctr"/>
                      <a:r>
                        <a:rPr lang="en-GB" sz="1050" b="1" u="sng" dirty="0"/>
                        <a:t>Good and Evil</a:t>
                      </a:r>
                    </a:p>
                    <a:p>
                      <a:pPr algn="ctr"/>
                      <a:endParaRPr lang="en-GB" sz="1050" b="1" u="none" dirty="0"/>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b="1" u="none" baseline="0" dirty="0"/>
                        <a:t>Christianity, Islam and Humanist perspectives</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b="1" u="none" baseline="0" dirty="0"/>
                        <a:t>C.3 -Gain and Deploy Skills</a:t>
                      </a:r>
                    </a:p>
                    <a:p>
                      <a:pPr algn="ctr"/>
                      <a:endParaRPr lang="en-GB" sz="1050" b="1" u="none" dirty="0"/>
                    </a:p>
                    <a:p>
                      <a:pPr algn="ctr"/>
                      <a:r>
                        <a:rPr lang="en-GB" sz="1050" b="1" u="none" dirty="0"/>
                        <a:t>EDSM</a:t>
                      </a:r>
                    </a:p>
                    <a:p>
                      <a:endParaRPr lang="en-GB" sz="1050" u="none"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b="1" u="sng" baseline="0" dirty="0"/>
                        <a:t>Religion + Philosophy</a:t>
                      </a:r>
                    </a:p>
                    <a:p>
                      <a:endParaRPr lang="en-GB" sz="1050" u="none" dirty="0"/>
                    </a:p>
                  </a:txBody>
                  <a:tcPr>
                    <a:solidFill>
                      <a:srgbClr val="FFC000"/>
                    </a:solidFill>
                  </a:tcPr>
                </a:tc>
                <a:extLst>
                  <a:ext uri="{0D108BD9-81ED-4DB2-BD59-A6C34878D82A}">
                    <a16:rowId xmlns:a16="http://schemas.microsoft.com/office/drawing/2014/main" val="10003"/>
                  </a:ext>
                </a:extLst>
              </a:tr>
            </a:tbl>
          </a:graphicData>
        </a:graphic>
      </p:graphicFrame>
      <p:sp>
        <p:nvSpPr>
          <p:cNvPr id="3" name="TextBox 2"/>
          <p:cNvSpPr txBox="1"/>
          <p:nvPr/>
        </p:nvSpPr>
        <p:spPr>
          <a:xfrm>
            <a:off x="1703512" y="0"/>
            <a:ext cx="8784976" cy="338554"/>
          </a:xfrm>
          <a:prstGeom prst="rect">
            <a:avLst/>
          </a:prstGeom>
          <a:solidFill>
            <a:schemeClr val="accent3">
              <a:lumMod val="60000"/>
              <a:lumOff val="40000"/>
            </a:schemeClr>
          </a:solidFill>
        </p:spPr>
        <p:txBody>
          <a:bodyPr wrap="square" rtlCol="0">
            <a:spAutoFit/>
          </a:bodyPr>
          <a:lstStyle/>
          <a:p>
            <a:pPr algn="ctr"/>
            <a:r>
              <a:rPr lang="en-GB" sz="1600" b="1" dirty="0"/>
              <a:t>Alderman White- Key Stage 3- Religious Studies </a:t>
            </a:r>
          </a:p>
        </p:txBody>
      </p:sp>
    </p:spTree>
    <p:extLst>
      <p:ext uri="{BB962C8B-B14F-4D97-AF65-F5344CB8AC3E}">
        <p14:creationId xmlns:p14="http://schemas.microsoft.com/office/powerpoint/2010/main" val="3229407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3DDCA-39BF-462F-923A-BE678867B1F1}"/>
              </a:ext>
            </a:extLst>
          </p:cNvPr>
          <p:cNvSpPr>
            <a:spLocks noGrp="1"/>
          </p:cNvSpPr>
          <p:nvPr>
            <p:ph type="title"/>
          </p:nvPr>
        </p:nvSpPr>
        <p:spPr>
          <a:xfrm>
            <a:off x="838200" y="135087"/>
            <a:ext cx="10515600" cy="577941"/>
          </a:xfrm>
          <a:solidFill>
            <a:srgbClr val="92D050"/>
          </a:solidFill>
        </p:spPr>
        <p:txBody>
          <a:bodyPr>
            <a:normAutofit fontScale="90000"/>
          </a:bodyPr>
          <a:lstStyle/>
          <a:p>
            <a:pPr algn="ctr"/>
            <a:r>
              <a:rPr lang="en-GB">
                <a:cs typeface="Calibri Light"/>
              </a:rPr>
              <a:t>KS4 GCSE RS </a:t>
            </a:r>
            <a:r>
              <a:rPr lang="en-GB">
                <a:solidFill>
                  <a:srgbClr val="000000"/>
                </a:solidFill>
                <a:cs typeface="Calibri Light"/>
              </a:rPr>
              <a:t>Curriculum</a:t>
            </a:r>
            <a:r>
              <a:rPr lang="en-GB">
                <a:cs typeface="Calibri Light"/>
              </a:rPr>
              <a:t> overview</a:t>
            </a:r>
          </a:p>
        </p:txBody>
      </p:sp>
      <p:sp>
        <p:nvSpPr>
          <p:cNvPr id="3" name="Content Placeholder 2">
            <a:extLst>
              <a:ext uri="{FF2B5EF4-FFF2-40B4-BE49-F238E27FC236}">
                <a16:creationId xmlns:a16="http://schemas.microsoft.com/office/drawing/2014/main" id="{4E8FBC57-026B-47A8-AFE2-028E11271C21}"/>
              </a:ext>
            </a:extLst>
          </p:cNvPr>
          <p:cNvSpPr>
            <a:spLocks noGrp="1"/>
          </p:cNvSpPr>
          <p:nvPr>
            <p:ph idx="1"/>
          </p:nvPr>
        </p:nvSpPr>
        <p:spPr>
          <a:xfrm>
            <a:off x="838200" y="891098"/>
            <a:ext cx="10515600" cy="5645297"/>
          </a:xfrm>
        </p:spPr>
        <p:txBody>
          <a:bodyPr vert="horz" lIns="91440" tIns="45720" rIns="91440" bIns="45720" rtlCol="0" anchor="t">
            <a:normAutofit fontScale="92500"/>
          </a:bodyPr>
          <a:lstStyle/>
          <a:p>
            <a:r>
              <a:rPr lang="en-GB" sz="1600">
                <a:cs typeface="Calibri"/>
              </a:rPr>
              <a:t>Pupils cover the WJEC/EDUQAS Syllabus- Route A</a:t>
            </a:r>
          </a:p>
          <a:p>
            <a:r>
              <a:rPr lang="en-GB" sz="1600">
                <a:cs typeface="Calibri"/>
              </a:rPr>
              <a:t>Component 1- Philosophical and Ethical themes in the world from the religions of Christianity, Islam and Humanist perspectives</a:t>
            </a:r>
          </a:p>
          <a:p>
            <a:r>
              <a:rPr lang="en-GB" sz="1600">
                <a:cs typeface="Calibri"/>
              </a:rPr>
              <a:t>Component 2- The compulsory unit of Christianity</a:t>
            </a:r>
          </a:p>
          <a:p>
            <a:r>
              <a:rPr lang="en-GB" sz="1600">
                <a:cs typeface="Calibri"/>
              </a:rPr>
              <a:t>Component 3- The study of Judaism</a:t>
            </a:r>
          </a:p>
          <a:p>
            <a:endParaRPr lang="en-GB" sz="1600">
              <a:cs typeface="Calibri"/>
            </a:endParaRPr>
          </a:p>
          <a:p>
            <a:r>
              <a:rPr lang="en-GB" sz="1600">
                <a:cs typeface="Calibri"/>
              </a:rPr>
              <a:t>Pupils complete assessments based on exam style questions in lessons and for homework and end of unit tests. Pupils will have a year 10 progress exam (June), </a:t>
            </a:r>
            <a:r>
              <a:rPr lang="en-GB" sz="1600" err="1">
                <a:cs typeface="Calibri"/>
              </a:rPr>
              <a:t>Yr</a:t>
            </a:r>
            <a:r>
              <a:rPr lang="en-GB" sz="1600">
                <a:cs typeface="Calibri"/>
              </a:rPr>
              <a:t> 11 Progress exam (Nov) and </a:t>
            </a:r>
            <a:r>
              <a:rPr lang="en-GB" sz="1600" err="1">
                <a:cs typeface="Calibri"/>
              </a:rPr>
              <a:t>Yr</a:t>
            </a:r>
            <a:r>
              <a:rPr lang="en-GB" sz="1600">
                <a:cs typeface="Calibri"/>
              </a:rPr>
              <a:t> 11 progress exam (Mar) </a:t>
            </a:r>
          </a:p>
          <a:p>
            <a:r>
              <a:rPr lang="en-GB" sz="1600">
                <a:cs typeface="Calibri"/>
              </a:rPr>
              <a:t>They receive feedback via marking and topic specific targets for pupils to complete in green pen or via question specific target tackling sheets. Pupils will often have model answers or mark schemes given with feedback and use as part of the target tackling.</a:t>
            </a:r>
          </a:p>
          <a:p>
            <a:r>
              <a:rPr lang="en-GB" sz="1600">
                <a:cs typeface="Calibri"/>
              </a:rPr>
              <a:t>Pupils will develop their oral and written literacy, by reading set texts aloud with the class, and discuss key issues using the debating techniques to improve their oracy. We have applied the Frayer techniques into some of the key terminology which pupils find difficulty with, to help them remember key words and meanings</a:t>
            </a:r>
          </a:p>
          <a:p>
            <a:r>
              <a:rPr lang="en-GB" sz="1600">
                <a:cs typeface="Calibri"/>
              </a:rPr>
              <a:t>With component 2- an external agency called '</a:t>
            </a:r>
            <a:r>
              <a:rPr lang="en-GB" sz="1600" err="1">
                <a:cs typeface="Calibri"/>
              </a:rPr>
              <a:t>Crossteach</a:t>
            </a:r>
            <a:r>
              <a:rPr lang="en-GB" sz="1600">
                <a:cs typeface="Calibri"/>
              </a:rPr>
              <a:t>' come into some of the lessons and deliver (with the class teacher)a range of topics within the Christianity SOW and show how the beliefs and practices of the religion are applied to Christians today.</a:t>
            </a:r>
          </a:p>
          <a:p>
            <a:r>
              <a:rPr lang="en-GB" sz="1600">
                <a:cs typeface="Calibri"/>
              </a:rPr>
              <a:t>With component 3, pupils gain knowledge and understanding of Jewish beliefs and practices. This interleaves with pupils knowledge from </a:t>
            </a:r>
            <a:r>
              <a:rPr lang="en-GB" sz="1600" err="1">
                <a:cs typeface="Calibri"/>
              </a:rPr>
              <a:t>yr</a:t>
            </a:r>
            <a:r>
              <a:rPr lang="en-GB" sz="1600">
                <a:cs typeface="Calibri"/>
              </a:rPr>
              <a:t> 7 Judaism. Pupils are able to consolidate their knowledge and evaluate the teachings and beliefs in greater depth. </a:t>
            </a:r>
          </a:p>
          <a:p>
            <a:r>
              <a:rPr lang="en-GB" sz="1600">
                <a:cs typeface="Calibri"/>
              </a:rPr>
              <a:t>By the end of the course, pupils will be able to learn the history of the three biggest world religions and understand the similarities they have with each other. </a:t>
            </a:r>
            <a:endParaRPr lang="en-GB" sz="1600"/>
          </a:p>
          <a:p>
            <a:endParaRPr lang="en-GB">
              <a:cs typeface="Calibri"/>
            </a:endParaRPr>
          </a:p>
          <a:p>
            <a:endParaRPr lang="en-GB">
              <a:cs typeface="Calibri"/>
            </a:endParaRPr>
          </a:p>
          <a:p>
            <a:endParaRPr lang="en-GB">
              <a:cs typeface="Calibri"/>
            </a:endParaRPr>
          </a:p>
          <a:p>
            <a:endParaRPr lang="en-GB">
              <a:cs typeface="Calibri"/>
            </a:endParaRPr>
          </a:p>
        </p:txBody>
      </p:sp>
    </p:spTree>
    <p:extLst>
      <p:ext uri="{BB962C8B-B14F-4D97-AF65-F5344CB8AC3E}">
        <p14:creationId xmlns:p14="http://schemas.microsoft.com/office/powerpoint/2010/main" val="10899976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2DDB880B-D63B-4994-BEAA-6B39E07019DF}"/>
              </a:ext>
            </a:extLst>
          </p:cNvPr>
          <p:cNvGraphicFramePr>
            <a:graphicFrameLocks noGrp="1"/>
          </p:cNvGraphicFramePr>
          <p:nvPr>
            <p:extLst/>
          </p:nvPr>
        </p:nvGraphicFramePr>
        <p:xfrm>
          <a:off x="482990" y="610819"/>
          <a:ext cx="11226019" cy="5984640"/>
        </p:xfrm>
        <a:graphic>
          <a:graphicData uri="http://schemas.openxmlformats.org/drawingml/2006/table">
            <a:tbl>
              <a:tblPr firstRow="1" bandRow="1">
                <a:tableStyleId>{5940675A-B579-460E-94D1-54222C63F5DA}</a:tableStyleId>
              </a:tblPr>
              <a:tblGrid>
                <a:gridCol w="1603717">
                  <a:extLst>
                    <a:ext uri="{9D8B030D-6E8A-4147-A177-3AD203B41FA5}">
                      <a16:colId xmlns:a16="http://schemas.microsoft.com/office/drawing/2014/main" val="2288929926"/>
                    </a:ext>
                  </a:extLst>
                </a:gridCol>
                <a:gridCol w="1603717">
                  <a:extLst>
                    <a:ext uri="{9D8B030D-6E8A-4147-A177-3AD203B41FA5}">
                      <a16:colId xmlns:a16="http://schemas.microsoft.com/office/drawing/2014/main" val="518926101"/>
                    </a:ext>
                  </a:extLst>
                </a:gridCol>
                <a:gridCol w="1603717">
                  <a:extLst>
                    <a:ext uri="{9D8B030D-6E8A-4147-A177-3AD203B41FA5}">
                      <a16:colId xmlns:a16="http://schemas.microsoft.com/office/drawing/2014/main" val="2750492576"/>
                    </a:ext>
                  </a:extLst>
                </a:gridCol>
                <a:gridCol w="1603717">
                  <a:extLst>
                    <a:ext uri="{9D8B030D-6E8A-4147-A177-3AD203B41FA5}">
                      <a16:colId xmlns:a16="http://schemas.microsoft.com/office/drawing/2014/main" val="3412027449"/>
                    </a:ext>
                  </a:extLst>
                </a:gridCol>
                <a:gridCol w="1603717">
                  <a:extLst>
                    <a:ext uri="{9D8B030D-6E8A-4147-A177-3AD203B41FA5}">
                      <a16:colId xmlns:a16="http://schemas.microsoft.com/office/drawing/2014/main" val="2872809635"/>
                    </a:ext>
                  </a:extLst>
                </a:gridCol>
                <a:gridCol w="1603717">
                  <a:extLst>
                    <a:ext uri="{9D8B030D-6E8A-4147-A177-3AD203B41FA5}">
                      <a16:colId xmlns:a16="http://schemas.microsoft.com/office/drawing/2014/main" val="2710914949"/>
                    </a:ext>
                  </a:extLst>
                </a:gridCol>
                <a:gridCol w="1603717">
                  <a:extLst>
                    <a:ext uri="{9D8B030D-6E8A-4147-A177-3AD203B41FA5}">
                      <a16:colId xmlns:a16="http://schemas.microsoft.com/office/drawing/2014/main" val="870115648"/>
                    </a:ext>
                  </a:extLst>
                </a:gridCol>
              </a:tblGrid>
              <a:tr h="826560">
                <a:tc>
                  <a:txBody>
                    <a:bodyPr/>
                    <a:lstStyle/>
                    <a:p>
                      <a:pPr algn="ctr"/>
                      <a:r>
                        <a:rPr lang="en-GB" b="1" dirty="0"/>
                        <a:t>Year group/ Topic</a:t>
                      </a:r>
                    </a:p>
                  </a:txBody>
                  <a:tcPr/>
                </a:tc>
                <a:tc>
                  <a:txBody>
                    <a:bodyPr/>
                    <a:lstStyle/>
                    <a:p>
                      <a:pPr algn="ctr"/>
                      <a:r>
                        <a:rPr lang="en-GB" b="1" dirty="0"/>
                        <a:t>Autumn 1</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b="1" dirty="0"/>
                        <a:t>Autumn 2</a:t>
                      </a:r>
                    </a:p>
                    <a:p>
                      <a:pPr algn="ctr"/>
                      <a:endParaRPr lang="en-GB" b="1" dirty="0"/>
                    </a:p>
                  </a:txBody>
                  <a:tcPr/>
                </a:tc>
                <a:tc>
                  <a:txBody>
                    <a:bodyPr/>
                    <a:lstStyle/>
                    <a:p>
                      <a:pPr algn="ctr"/>
                      <a:r>
                        <a:rPr lang="en-GB" b="1" dirty="0"/>
                        <a:t>Spring 1</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b="1" dirty="0"/>
                        <a:t>Spring 2</a:t>
                      </a:r>
                    </a:p>
                    <a:p>
                      <a:pPr algn="ctr"/>
                      <a:endParaRPr lang="en-GB" b="1" dirty="0"/>
                    </a:p>
                  </a:txBody>
                  <a:tcPr/>
                </a:tc>
                <a:tc>
                  <a:txBody>
                    <a:bodyPr/>
                    <a:lstStyle/>
                    <a:p>
                      <a:pPr algn="ctr"/>
                      <a:r>
                        <a:rPr lang="en-GB" b="1" dirty="0"/>
                        <a:t>Summer 1</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b="1" dirty="0"/>
                        <a:t>Summer 2</a:t>
                      </a:r>
                    </a:p>
                    <a:p>
                      <a:pPr algn="ctr"/>
                      <a:endParaRPr lang="en-GB" b="1" dirty="0"/>
                    </a:p>
                  </a:txBody>
                  <a:tcPr/>
                </a:tc>
                <a:extLst>
                  <a:ext uri="{0D108BD9-81ED-4DB2-BD59-A6C34878D82A}">
                    <a16:rowId xmlns:a16="http://schemas.microsoft.com/office/drawing/2014/main" val="571573734"/>
                  </a:ext>
                </a:extLst>
              </a:tr>
              <a:tr h="2597760">
                <a:tc>
                  <a:txBody>
                    <a:bodyPr/>
                    <a:lstStyle/>
                    <a:p>
                      <a:r>
                        <a:rPr lang="en-GB" b="1" dirty="0"/>
                        <a:t>Year 10</a:t>
                      </a:r>
                    </a:p>
                    <a:p>
                      <a:r>
                        <a:rPr lang="en-GB" b="1" dirty="0"/>
                        <a:t>GCSE RS</a:t>
                      </a:r>
                    </a:p>
                  </a:txBody>
                  <a:tcPr/>
                </a:tc>
                <a:tc>
                  <a:txBody>
                    <a:bodyPr/>
                    <a:lstStyle/>
                    <a:p>
                      <a:r>
                        <a:rPr lang="en-GB" b="1" dirty="0"/>
                        <a:t>Unit 3- Issues of Good and Evil</a:t>
                      </a:r>
                    </a:p>
                  </a:txBody>
                  <a:tcPr>
                    <a:solidFill>
                      <a:schemeClr val="accent2">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Unit 3- Issues of Good and Evil</a:t>
                      </a:r>
                    </a:p>
                    <a:p>
                      <a:endParaRPr lang="en-GB" b="1" dirty="0"/>
                    </a:p>
                    <a:p>
                      <a:r>
                        <a:rPr lang="en-GB" b="1" dirty="0"/>
                        <a:t>End of unit test</a:t>
                      </a:r>
                    </a:p>
                  </a:txBody>
                  <a:tcPr>
                    <a:solidFill>
                      <a:schemeClr val="accent2">
                        <a:lumMod val="40000"/>
                        <a:lumOff val="60000"/>
                      </a:schemeClr>
                    </a:solidFill>
                  </a:tcPr>
                </a:tc>
                <a:tc>
                  <a:txBody>
                    <a:bodyPr/>
                    <a:lstStyle/>
                    <a:p>
                      <a:r>
                        <a:rPr lang="en-GB" b="1" dirty="0"/>
                        <a:t>Unit 4- Issues of Human Rights and Social Justice</a:t>
                      </a:r>
                    </a:p>
                  </a:txBody>
                  <a:tcPr>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Unit 4- Issues of Human Rights and Social Justice</a:t>
                      </a:r>
                    </a:p>
                    <a:p>
                      <a:endParaRPr lang="en-GB" b="1" dirty="0"/>
                    </a:p>
                    <a:p>
                      <a:r>
                        <a:rPr lang="en-GB" b="1" dirty="0"/>
                        <a:t>End of Unit test</a:t>
                      </a:r>
                    </a:p>
                  </a:txBody>
                  <a:tcPr>
                    <a:solidFill>
                      <a:schemeClr val="accent1">
                        <a:lumMod val="20000"/>
                        <a:lumOff val="80000"/>
                      </a:schemeClr>
                    </a:solidFill>
                  </a:tcPr>
                </a:tc>
                <a:tc>
                  <a:txBody>
                    <a:bodyPr/>
                    <a:lstStyle/>
                    <a:p>
                      <a:r>
                        <a:rPr lang="en-GB" b="1" dirty="0"/>
                        <a:t>Component 2- The study of Christianity</a:t>
                      </a:r>
                    </a:p>
                    <a:p>
                      <a:endParaRPr lang="en-GB" b="1" dirty="0"/>
                    </a:p>
                    <a:p>
                      <a:r>
                        <a:rPr lang="en-GB" b="1" dirty="0"/>
                        <a:t>Beliefs</a:t>
                      </a:r>
                    </a:p>
                    <a:p>
                      <a:endParaRPr lang="en-GB" b="1" dirty="0"/>
                    </a:p>
                    <a:p>
                      <a:r>
                        <a:rPr lang="en-GB" b="1" dirty="0" err="1"/>
                        <a:t>Yr</a:t>
                      </a:r>
                      <a:r>
                        <a:rPr lang="en-GB" b="1" dirty="0"/>
                        <a:t> 10 progress exam- full paper 1</a:t>
                      </a:r>
                    </a:p>
                  </a:txBody>
                  <a:tcPr>
                    <a:solidFill>
                      <a:schemeClr val="accent6">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Component 2- The study of Christianity</a:t>
                      </a:r>
                    </a:p>
                    <a:p>
                      <a:endParaRPr lang="en-GB" b="1" dirty="0"/>
                    </a:p>
                    <a:p>
                      <a:r>
                        <a:rPr lang="en-GB" b="1" dirty="0"/>
                        <a:t>Practices</a:t>
                      </a:r>
                    </a:p>
                  </a:txBody>
                  <a:tcPr>
                    <a:solidFill>
                      <a:schemeClr val="accent6">
                        <a:lumMod val="20000"/>
                        <a:lumOff val="80000"/>
                      </a:schemeClr>
                    </a:solidFill>
                  </a:tcPr>
                </a:tc>
                <a:extLst>
                  <a:ext uri="{0D108BD9-81ED-4DB2-BD59-A6C34878D82A}">
                    <a16:rowId xmlns:a16="http://schemas.microsoft.com/office/drawing/2014/main" val="3983594193"/>
                  </a:ext>
                </a:extLst>
              </a:tr>
              <a:tr h="2343433">
                <a:tc>
                  <a:txBody>
                    <a:bodyPr/>
                    <a:lstStyle/>
                    <a:p>
                      <a:r>
                        <a:rPr lang="en-GB" b="1" dirty="0"/>
                        <a:t>Year 11</a:t>
                      </a:r>
                    </a:p>
                    <a:p>
                      <a:r>
                        <a:rPr lang="en-GB" b="1" dirty="0"/>
                        <a:t>GCSE RS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dirty="0">
                          <a:latin typeface="Comic Sans MS" panose="030F0702030302020204" pitchFamily="66" charset="0"/>
                        </a:rPr>
                        <a:t>Component 2- The study of Christianity-</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dirty="0">
                          <a:latin typeface="Comic Sans MS" panose="030F0702030302020204" pitchFamily="66" charset="0"/>
                        </a:rPr>
                        <a:t>Practices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b="1" dirty="0">
                        <a:latin typeface="Comic Sans MS" panose="030F0702030302020204"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endParaRPr lang="en-GB" dirty="0"/>
                    </a:p>
                  </a:txBody>
                  <a:tcPr>
                    <a:solidFill>
                      <a:schemeClr val="accent6">
                        <a:lumMod val="20000"/>
                        <a:lumOff val="80000"/>
                      </a:schemeClr>
                    </a:solidFill>
                  </a:tcPr>
                </a:tc>
                <a:tc>
                  <a:txBody>
                    <a:bodyPr/>
                    <a:lstStyle/>
                    <a:p>
                      <a:r>
                        <a:rPr lang="en-GB" b="1" dirty="0"/>
                        <a:t>Component 3- The study of Judaism</a:t>
                      </a:r>
                    </a:p>
                    <a:p>
                      <a:r>
                        <a:rPr lang="en-GB" b="1" dirty="0"/>
                        <a:t>Beliefs</a:t>
                      </a:r>
                    </a:p>
                    <a:p>
                      <a:endParaRPr lang="en-GB" b="1" dirty="0"/>
                    </a:p>
                    <a:p>
                      <a:r>
                        <a:rPr lang="en-GB" b="1" dirty="0"/>
                        <a:t>Year 11 progress exam</a:t>
                      </a:r>
                    </a:p>
                    <a:p>
                      <a:r>
                        <a:rPr lang="en-GB" b="1" dirty="0"/>
                        <a:t>Paper 2- Christianity</a:t>
                      </a:r>
                    </a:p>
                  </a:txBody>
                  <a:tcPr>
                    <a:solidFill>
                      <a:srgbClr val="CC99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Component 3- The study of Judaism</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Practices</a:t>
                      </a:r>
                    </a:p>
                    <a:p>
                      <a:endParaRPr lang="en-GB" dirty="0"/>
                    </a:p>
                    <a:p>
                      <a:r>
                        <a:rPr lang="en-GB" b="1" dirty="0"/>
                        <a:t>Year 11 progress exam</a:t>
                      </a:r>
                    </a:p>
                    <a:p>
                      <a:r>
                        <a:rPr lang="en-GB" b="1" dirty="0"/>
                        <a:t>Paper 3- Beliefs only</a:t>
                      </a:r>
                    </a:p>
                  </a:txBody>
                  <a:tcPr>
                    <a:solidFill>
                      <a:srgbClr val="CC99FF"/>
                    </a:solidFill>
                  </a:tcPr>
                </a:tc>
                <a:tc>
                  <a:txBody>
                    <a:bodyPr/>
                    <a:lstStyle/>
                    <a:p>
                      <a:endParaRPr lang="en-GB" b="1" dirty="0"/>
                    </a:p>
                    <a:p>
                      <a:endParaRPr lang="en-GB" b="1" dirty="0"/>
                    </a:p>
                    <a:p>
                      <a:endParaRPr lang="en-GB" b="1" dirty="0"/>
                    </a:p>
                    <a:p>
                      <a:endParaRPr lang="en-GB" b="1" dirty="0"/>
                    </a:p>
                  </a:txBody>
                  <a:tcPr>
                    <a:solidFill>
                      <a:srgbClr val="FF5050"/>
                    </a:solidFill>
                  </a:tcPr>
                </a:tc>
                <a:tc>
                  <a:txBody>
                    <a:bodyPr/>
                    <a:lstStyle/>
                    <a:p>
                      <a:r>
                        <a:rPr lang="en-GB" b="1" dirty="0"/>
                        <a:t>Revision of component 2- the study of</a:t>
                      </a:r>
                    </a:p>
                    <a:p>
                      <a:r>
                        <a:rPr lang="en-GB" b="1" dirty="0"/>
                        <a:t>Christianity</a:t>
                      </a:r>
                    </a:p>
                  </a:txBody>
                  <a:tcPr>
                    <a:solidFill>
                      <a:srgbClr val="92D050"/>
                    </a:solidFill>
                  </a:tcPr>
                </a:tc>
                <a:tc>
                  <a:txBody>
                    <a:bodyPr/>
                    <a:lstStyle/>
                    <a:p>
                      <a:r>
                        <a:rPr lang="en-GB" b="1" dirty="0"/>
                        <a:t>Revision of component 3- the study of</a:t>
                      </a:r>
                    </a:p>
                    <a:p>
                      <a:r>
                        <a:rPr lang="en-GB" b="1" dirty="0"/>
                        <a:t>Judaism</a:t>
                      </a:r>
                    </a:p>
                  </a:txBody>
                  <a:tcPr>
                    <a:solidFill>
                      <a:schemeClr val="accent1"/>
                    </a:solidFill>
                  </a:tcPr>
                </a:tc>
                <a:extLst>
                  <a:ext uri="{0D108BD9-81ED-4DB2-BD59-A6C34878D82A}">
                    <a16:rowId xmlns:a16="http://schemas.microsoft.com/office/drawing/2014/main" val="1016579745"/>
                  </a:ext>
                </a:extLst>
              </a:tr>
            </a:tbl>
          </a:graphicData>
        </a:graphic>
      </p:graphicFrame>
      <p:sp>
        <p:nvSpPr>
          <p:cNvPr id="6" name="TextBox 5">
            <a:extLst>
              <a:ext uri="{FF2B5EF4-FFF2-40B4-BE49-F238E27FC236}">
                <a16:creationId xmlns:a16="http://schemas.microsoft.com/office/drawing/2014/main" id="{C101A4C2-D2DE-45E3-9751-7D7042C443FA}"/>
              </a:ext>
            </a:extLst>
          </p:cNvPr>
          <p:cNvSpPr txBox="1"/>
          <p:nvPr/>
        </p:nvSpPr>
        <p:spPr>
          <a:xfrm>
            <a:off x="2729132" y="77875"/>
            <a:ext cx="6949441" cy="369332"/>
          </a:xfrm>
          <a:prstGeom prst="rect">
            <a:avLst/>
          </a:prstGeom>
          <a:solidFill>
            <a:srgbClr val="FFFF00"/>
          </a:solidFill>
        </p:spPr>
        <p:txBody>
          <a:bodyPr wrap="square" rtlCol="0">
            <a:spAutoFit/>
          </a:bodyPr>
          <a:lstStyle/>
          <a:p>
            <a:pPr algn="ctr"/>
            <a:r>
              <a:rPr lang="en-GB" b="1" dirty="0"/>
              <a:t>Alderman White School -  KS4 GCSE- Religious Studies</a:t>
            </a:r>
          </a:p>
        </p:txBody>
      </p:sp>
      <p:sp>
        <p:nvSpPr>
          <p:cNvPr id="7" name="TextBox 6">
            <a:extLst>
              <a:ext uri="{FF2B5EF4-FFF2-40B4-BE49-F238E27FC236}">
                <a16:creationId xmlns:a16="http://schemas.microsoft.com/office/drawing/2014/main" id="{6CCA2283-694F-492A-A3E5-2062446DD012}"/>
              </a:ext>
            </a:extLst>
          </p:cNvPr>
          <p:cNvSpPr txBox="1"/>
          <p:nvPr/>
        </p:nvSpPr>
        <p:spPr>
          <a:xfrm>
            <a:off x="6921305" y="4051495"/>
            <a:ext cx="1561513" cy="923330"/>
          </a:xfrm>
          <a:prstGeom prst="rect">
            <a:avLst/>
          </a:prstGeom>
          <a:solidFill>
            <a:srgbClr val="CC99FF"/>
          </a:solidFill>
        </p:spPr>
        <p:txBody>
          <a:bodyPr wrap="square" rtlCol="0">
            <a:spAutoFit/>
          </a:bodyPr>
          <a:lstStyle/>
          <a:p>
            <a:r>
              <a:rPr lang="en-GB" b="1" dirty="0"/>
              <a:t>End of unit test- Jewish practices</a:t>
            </a:r>
          </a:p>
        </p:txBody>
      </p:sp>
    </p:spTree>
    <p:extLst>
      <p:ext uri="{BB962C8B-B14F-4D97-AF65-F5344CB8AC3E}">
        <p14:creationId xmlns:p14="http://schemas.microsoft.com/office/powerpoint/2010/main" val="33303463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54625c6d-7d40-4234-8833-6f778970b430">
      <Terms xmlns="http://schemas.microsoft.com/office/infopath/2007/PartnerControls"/>
    </lcf76f155ced4ddcb4097134ff3c332f>
    <TaxCatchAll xmlns="ae36fa4e-c9d9-4d7c-adcf-c3d090d6f535" xsi:nil="true"/>
    <Thumbnail xmlns="54625c6d-7d40-4234-8833-6f778970b430">
      <Url xsi:nil="true"/>
      <Description xsi:nil="true"/>
    </Thumbnail>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CBC9E9A4DCA8F44A7A332BD0AEA8C9D" ma:contentTypeVersion="20" ma:contentTypeDescription="Create a new document." ma:contentTypeScope="" ma:versionID="0d9d33d14451f135e40f53961a10d49b">
  <xsd:schema xmlns:xsd="http://www.w3.org/2001/XMLSchema" xmlns:xs="http://www.w3.org/2001/XMLSchema" xmlns:p="http://schemas.microsoft.com/office/2006/metadata/properties" xmlns:ns2="54625c6d-7d40-4234-8833-6f778970b430" xmlns:ns3="ae36fa4e-c9d9-4d7c-adcf-c3d090d6f535" targetNamespace="http://schemas.microsoft.com/office/2006/metadata/properties" ma:root="true" ma:fieldsID="2db9ca46b3ed6de16dd8fb461c7224c7" ns2:_="" ns3:_="">
    <xsd:import namespace="54625c6d-7d40-4234-8833-6f778970b430"/>
    <xsd:import namespace="ae36fa4e-c9d9-4d7c-adcf-c3d090d6f535"/>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OCR" minOccurs="0"/>
                <xsd:element ref="ns2:MediaServiceGenerationTime" minOccurs="0"/>
                <xsd:element ref="ns2:MediaServiceEventHashCode" minOccurs="0"/>
                <xsd:element ref="ns2:MediaServiceLocation" minOccurs="0"/>
                <xsd:element ref="ns2:MediaLengthInSeconds" minOccurs="0"/>
                <xsd:element ref="ns2:lcf76f155ced4ddcb4097134ff3c332f" minOccurs="0"/>
                <xsd:element ref="ns3:TaxCatchAll" minOccurs="0"/>
                <xsd:element ref="ns2:Thumbnail"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4625c6d-7d40-4234-8833-6f778970b43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388d12c2-bcdf-4eb9-9ba1-26c18fa5f876" ma:termSetId="09814cd3-568e-fe90-9814-8d621ff8fb84" ma:anchorId="fba54fb3-c3e1-fe81-a776-ca4b69148c4d" ma:open="true" ma:isKeyword="false">
      <xsd:complexType>
        <xsd:sequence>
          <xsd:element ref="pc:Terms" minOccurs="0" maxOccurs="1"/>
        </xsd:sequence>
      </xsd:complexType>
    </xsd:element>
    <xsd:element name="Thumbnail" ma:index="23" nillable="true" ma:displayName="Thumbnail" ma:format="Image" ma:internalName="Thumbnail">
      <xsd:complexType>
        <xsd:complexContent>
          <xsd:extension base="dms:URL">
            <xsd:sequence>
              <xsd:element name="Url" type="dms:ValidUrl" minOccurs="0" nillable="true"/>
              <xsd:element name="Description" type="xsd:string" nillable="true"/>
            </xsd:sequence>
          </xsd:extension>
        </xsd:complexContent>
      </xsd:complex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e36fa4e-c9d9-4d7c-adcf-c3d090d6f535"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8ad92090-1dc9-4d7e-a038-c8d7b7798cef}" ma:internalName="TaxCatchAll" ma:showField="CatchAllData" ma:web="ae36fa4e-c9d9-4d7c-adcf-c3d090d6f53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9645C60-B8D8-4C9A-B636-66BAE2886A27}">
  <ds:schemaRefs>
    <ds:schemaRef ds:uri="http://schemas.microsoft.com/sharepoint/v3/contenttype/forms"/>
  </ds:schemaRefs>
</ds:datastoreItem>
</file>

<file path=customXml/itemProps2.xml><?xml version="1.0" encoding="utf-8"?>
<ds:datastoreItem xmlns:ds="http://schemas.openxmlformats.org/officeDocument/2006/customXml" ds:itemID="{CB326DD4-12B2-42DD-90CD-8DBF4D3D2476}">
  <ds:schemaRefs>
    <ds:schemaRef ds:uri="http://purl.org/dc/dcmitype/"/>
    <ds:schemaRef ds:uri="http://schemas.microsoft.com/office/2006/metadata/properties"/>
    <ds:schemaRef ds:uri="http://schemas.microsoft.com/office/2006/documentManagement/types"/>
    <ds:schemaRef ds:uri="54625c6d-7d40-4234-8833-6f778970b430"/>
    <ds:schemaRef ds:uri="http://schemas.microsoft.com/office/infopath/2007/PartnerControls"/>
    <ds:schemaRef ds:uri="http://purl.org/dc/elements/1.1/"/>
    <ds:schemaRef ds:uri="http://www.w3.org/XML/1998/namespace"/>
    <ds:schemaRef ds:uri="ae36fa4e-c9d9-4d7c-adcf-c3d090d6f535"/>
    <ds:schemaRef ds:uri="http://schemas.openxmlformats.org/package/2006/metadata/core-properties"/>
    <ds:schemaRef ds:uri="http://purl.org/dc/terms/"/>
  </ds:schemaRefs>
</ds:datastoreItem>
</file>

<file path=customXml/itemProps3.xml><?xml version="1.0" encoding="utf-8"?>
<ds:datastoreItem xmlns:ds="http://schemas.openxmlformats.org/officeDocument/2006/customXml" ds:itemID="{AE88F2B8-74CF-4F0B-9FD1-AEACFBD9304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4625c6d-7d40-4234-8833-6f778970b430"/>
    <ds:schemaRef ds:uri="ae36fa4e-c9d9-4d7c-adcf-c3d090d6f53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1579</Words>
  <Application>Microsoft Office PowerPoint</Application>
  <PresentationFormat>Widescreen</PresentationFormat>
  <Paragraphs>279</Paragraphs>
  <Slides>6</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Comic Sans MS</vt:lpstr>
      <vt:lpstr>Office Theme</vt:lpstr>
      <vt:lpstr>KS3 and 4 Religious Studies at Alderman White</vt:lpstr>
      <vt:lpstr>PowerPoint Presentation</vt:lpstr>
      <vt:lpstr>PowerPoint Presentation</vt:lpstr>
      <vt:lpstr>PowerPoint Presentation</vt:lpstr>
      <vt:lpstr>KS4 GCSE RS Curriculum overview</vt:lpstr>
      <vt:lpstr>PowerPoint Presentation</vt:lpstr>
    </vt:vector>
  </TitlesOfParts>
  <Company>The White Hills Park Federation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Fiona Watson</dc:creator>
  <cp:lastModifiedBy>Fiona Watson</cp:lastModifiedBy>
  <cp:revision>3</cp:revision>
  <cp:lastPrinted>2020-01-29T08:03:56Z</cp:lastPrinted>
  <dcterms:created xsi:type="dcterms:W3CDTF">2016-04-28T15:43:18Z</dcterms:created>
  <dcterms:modified xsi:type="dcterms:W3CDTF">2025-01-29T09:31:05Z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0x0101004CBC9E9A4DCA8F44A7A332BD0AEA8C9D</vt:lpwstr>
  </property>
  <property fmtid="{D5CDD505-2E9C-101B-9397-08002B2CF9AE}" pid="3" name="MediaServiceImageTags">
    <vt:lpwstr/>
  </property>
</Properties>
</file>